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256" r:id="rId2"/>
    <p:sldId id="409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6" r:id="rId18"/>
    <p:sldId id="537" r:id="rId19"/>
    <p:sldId id="538" r:id="rId20"/>
    <p:sldId id="541" r:id="rId21"/>
    <p:sldId id="542" r:id="rId22"/>
    <p:sldId id="553" r:id="rId23"/>
    <p:sldId id="543" r:id="rId24"/>
    <p:sldId id="544" r:id="rId25"/>
    <p:sldId id="545" r:id="rId26"/>
    <p:sldId id="376" r:id="rId27"/>
    <p:sldId id="370" r:id="rId28"/>
    <p:sldId id="371" r:id="rId29"/>
    <p:sldId id="372" r:id="rId30"/>
    <p:sldId id="373" r:id="rId31"/>
    <p:sldId id="504" r:id="rId32"/>
    <p:sldId id="382" r:id="rId33"/>
    <p:sldId id="389" r:id="rId34"/>
    <p:sldId id="384" r:id="rId35"/>
    <p:sldId id="385" r:id="rId36"/>
    <p:sldId id="395" r:id="rId37"/>
    <p:sldId id="396" r:id="rId38"/>
    <p:sldId id="260" r:id="rId39"/>
    <p:sldId id="506" r:id="rId40"/>
    <p:sldId id="471" r:id="rId41"/>
    <p:sldId id="560" r:id="rId42"/>
    <p:sldId id="639" r:id="rId43"/>
    <p:sldId id="633" r:id="rId44"/>
    <p:sldId id="546" r:id="rId45"/>
    <p:sldId id="632" r:id="rId46"/>
    <p:sldId id="547" r:id="rId47"/>
    <p:sldId id="554" r:id="rId48"/>
    <p:sldId id="555" r:id="rId49"/>
    <p:sldId id="556" r:id="rId50"/>
    <p:sldId id="548" r:id="rId51"/>
    <p:sldId id="557" r:id="rId52"/>
    <p:sldId id="558" r:id="rId53"/>
    <p:sldId id="559" r:id="rId54"/>
    <p:sldId id="549" r:id="rId55"/>
    <p:sldId id="562" r:id="rId56"/>
    <p:sldId id="563" r:id="rId57"/>
    <p:sldId id="567" r:id="rId58"/>
    <p:sldId id="568" r:id="rId59"/>
    <p:sldId id="570" r:id="rId60"/>
    <p:sldId id="569" r:id="rId61"/>
    <p:sldId id="564" r:id="rId62"/>
    <p:sldId id="565" r:id="rId63"/>
    <p:sldId id="566" r:id="rId64"/>
    <p:sldId id="550" r:id="rId65"/>
    <p:sldId id="551" r:id="rId66"/>
    <p:sldId id="571" r:id="rId67"/>
    <p:sldId id="572" r:id="rId68"/>
    <p:sldId id="634" r:id="rId69"/>
    <p:sldId id="635" r:id="rId70"/>
    <p:sldId id="574" r:id="rId71"/>
    <p:sldId id="552" r:id="rId72"/>
    <p:sldId id="573" r:id="rId73"/>
    <p:sldId id="575" r:id="rId74"/>
    <p:sldId id="576" r:id="rId75"/>
    <p:sldId id="577" r:id="rId76"/>
    <p:sldId id="578" r:id="rId77"/>
    <p:sldId id="579" r:id="rId78"/>
    <p:sldId id="580" r:id="rId79"/>
    <p:sldId id="581" r:id="rId80"/>
    <p:sldId id="628" r:id="rId81"/>
    <p:sldId id="629" r:id="rId82"/>
    <p:sldId id="627" r:id="rId83"/>
    <p:sldId id="636" r:id="rId84"/>
    <p:sldId id="637" r:id="rId85"/>
    <p:sldId id="638" r:id="rId86"/>
    <p:sldId id="643" r:id="rId87"/>
    <p:sldId id="644" r:id="rId88"/>
    <p:sldId id="641" r:id="rId89"/>
    <p:sldId id="642" r:id="rId90"/>
    <p:sldId id="645" r:id="rId91"/>
    <p:sldId id="646" r:id="rId92"/>
    <p:sldId id="582" r:id="rId93"/>
    <p:sldId id="583" r:id="rId94"/>
    <p:sldId id="584" r:id="rId95"/>
    <p:sldId id="585" r:id="rId96"/>
    <p:sldId id="586" r:id="rId97"/>
    <p:sldId id="587" r:id="rId98"/>
    <p:sldId id="588" r:id="rId99"/>
    <p:sldId id="589" r:id="rId100"/>
    <p:sldId id="590" r:id="rId101"/>
    <p:sldId id="592" r:id="rId102"/>
    <p:sldId id="593" r:id="rId103"/>
    <p:sldId id="594" r:id="rId104"/>
    <p:sldId id="595" r:id="rId105"/>
    <p:sldId id="596" r:id="rId106"/>
    <p:sldId id="597" r:id="rId107"/>
    <p:sldId id="640" r:id="rId108"/>
    <p:sldId id="591" r:id="rId109"/>
    <p:sldId id="598" r:id="rId110"/>
    <p:sldId id="599" r:id="rId111"/>
    <p:sldId id="600" r:id="rId112"/>
    <p:sldId id="601" r:id="rId113"/>
    <p:sldId id="602" r:id="rId114"/>
    <p:sldId id="603" r:id="rId115"/>
    <p:sldId id="604" r:id="rId116"/>
    <p:sldId id="605" r:id="rId117"/>
    <p:sldId id="606" r:id="rId118"/>
    <p:sldId id="264" r:id="rId119"/>
    <p:sldId id="332" r:id="rId120"/>
    <p:sldId id="607" r:id="rId121"/>
    <p:sldId id="608" r:id="rId122"/>
    <p:sldId id="609" r:id="rId123"/>
    <p:sldId id="610" r:id="rId124"/>
    <p:sldId id="611" r:id="rId125"/>
    <p:sldId id="612" r:id="rId126"/>
    <p:sldId id="613" r:id="rId127"/>
    <p:sldId id="614" r:id="rId128"/>
    <p:sldId id="615" r:id="rId129"/>
    <p:sldId id="616" r:id="rId130"/>
    <p:sldId id="437" r:id="rId131"/>
    <p:sldId id="417" r:id="rId132"/>
    <p:sldId id="443" r:id="rId133"/>
    <p:sldId id="617" r:id="rId134"/>
    <p:sldId id="618" r:id="rId135"/>
    <p:sldId id="619" r:id="rId136"/>
    <p:sldId id="620" r:id="rId137"/>
    <p:sldId id="621" r:id="rId138"/>
    <p:sldId id="622" r:id="rId139"/>
    <p:sldId id="623" r:id="rId140"/>
    <p:sldId id="624" r:id="rId141"/>
    <p:sldId id="625" r:id="rId142"/>
    <p:sldId id="626" r:id="rId143"/>
    <p:sldId id="493" r:id="rId144"/>
    <p:sldId id="354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FF0000"/>
    <a:srgbClr val="FF6600"/>
    <a:srgbClr val="FF99FF"/>
    <a:srgbClr val="FFFF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2637" autoAdjust="0"/>
    <p:restoredTop sz="94781" autoAdjust="0"/>
  </p:normalViewPr>
  <p:slideViewPr>
    <p:cSldViewPr>
      <p:cViewPr>
        <p:scale>
          <a:sx n="75" d="100"/>
          <a:sy n="75" d="100"/>
        </p:scale>
        <p:origin x="-7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3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EB8CC81-EB70-4A70-927F-94A78195D3B4}" type="datetimeFigureOut">
              <a:rPr lang="pt-BR"/>
              <a:pPr>
                <a:defRPr/>
              </a:pPr>
              <a:t>4/10/2008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4A0D49-6240-4EB3-B9B4-45B00FCC54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A887E-5DA7-44EE-8148-9BD1F8A8DBE1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70F3-8B54-4CCD-9547-47FA08852E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9030-4990-4F09-A629-10745E33DF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3BB1-9305-48B7-AD9B-F34B44F744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BE4E-2675-40F5-9A0A-A646DB12FE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A2D0-65F1-4220-96D9-6AC7155736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F0A7-C079-4E4D-AB7B-BD23003A7B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44BF-83D6-44D5-97DF-57F93AF3ED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2693-7E07-401A-8321-B996C5E188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778F-4B47-4F48-AC34-4B321FCD3D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AB05-8967-48F1-BB92-E632B983A3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0946-E9AC-47D7-BE92-2B696F149A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6746-1C2C-469D-8772-6E4E3E0EEE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9E0E-40F0-4D79-A175-D6FE9D45D9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O Universo e a Mecânica Quântica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Elcio Abdalla</a:t>
            </a:r>
            <a:endParaRPr lang="en-US" smtClean="0"/>
          </a:p>
          <a:p>
            <a:pPr lvl="1"/>
            <a:r>
              <a:rPr lang="pt-BR" smtClean="0"/>
              <a:t>Instituto de Fisica</a:t>
            </a:r>
            <a:endParaRPr lang="en-US" smtClean="0"/>
          </a:p>
          <a:p>
            <a:pPr lvl="2"/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7A9D09C-276C-43FE-9B17-59C9BC5F7E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53.png"/><Relationship Id="rId3" Type="http://schemas.openxmlformats.org/officeDocument/2006/relationships/image" Target="../media/image38.wmf"/><Relationship Id="rId21" Type="http://schemas.openxmlformats.org/officeDocument/2006/relationships/image" Target="../media/image56.png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19" Type="http://schemas.openxmlformats.org/officeDocument/2006/relationships/image" Target="../media/image54.png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Relationship Id="rId22" Type="http://schemas.openxmlformats.org/officeDocument/2006/relationships/image" Target="../media/image57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763000" cy="4343400"/>
          </a:xfrm>
        </p:spPr>
        <p:txBody>
          <a:bodyPr/>
          <a:lstStyle/>
          <a:p>
            <a:pPr eaLnBrk="1" hangingPunct="1"/>
            <a:r>
              <a:rPr lang="en-US" sz="7200" dirty="0" err="1" smtClean="0">
                <a:solidFill>
                  <a:srgbClr val="FF0000"/>
                </a:solidFill>
                <a:latin typeface="Harlow Solid Italic" pitchFamily="82" charset="0"/>
              </a:rPr>
              <a:t>Mecânica</a:t>
            </a:r>
            <a:r>
              <a:rPr lang="en-US" sz="7200" dirty="0" smtClean="0">
                <a:solidFill>
                  <a:srgbClr val="FF0000"/>
                </a:solidFill>
                <a:latin typeface="Harlow Solid Italic" pitchFamily="8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Harlow Solid Italic" pitchFamily="82" charset="0"/>
              </a:rPr>
              <a:t>Quântica</a:t>
            </a:r>
            <a:endParaRPr lang="en-US" sz="72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pPr eaLnBrk="1" hangingPunct="1"/>
            <a:r>
              <a:rPr lang="pt-BR" sz="4800" smtClean="0">
                <a:solidFill>
                  <a:srgbClr val="006600"/>
                </a:solidFill>
                <a:latin typeface="Harlow Solid Italic" pitchFamily="82" charset="0"/>
              </a:rPr>
              <a:t>Elcio Abdalla</a:t>
            </a:r>
            <a:endParaRPr lang="pt-PT" sz="4800" smtClean="0">
              <a:latin typeface="Harlow Solid Italic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A Terra Redonda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>
                <a:solidFill>
                  <a:schemeClr val="accent1"/>
                </a:solidFill>
                <a:latin typeface="Harlow Solid Italic" pitchFamily="82" charset="0"/>
              </a:rPr>
              <a:t>Há indícios do conhecimento de dias mais longos em altas latitudes entre os antigos gregos (talvez mesmo em Homero)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>
                <a:solidFill>
                  <a:schemeClr val="accent1"/>
                </a:solidFill>
                <a:latin typeface="Harlow Solid Italic" pitchFamily="82" charset="0"/>
              </a:rPr>
              <a:t>Segundo Heródoto, os fenícios circumnavegaram a África vendo o Sol à direita ao irem para Oeste.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>
                <a:solidFill>
                  <a:schemeClr val="accent1"/>
                </a:solidFill>
                <a:latin typeface="Harlow Solid Italic" pitchFamily="82" charset="0"/>
              </a:rPr>
              <a:t>A idéia de Terra redonda provavelmente nasceu no século quinto A.C.</a:t>
            </a:r>
            <a:endParaRPr lang="pt-PT" sz="4000" smtClean="0">
              <a:solidFill>
                <a:schemeClr val="accent1"/>
              </a:solidFill>
              <a:latin typeface="Harlow Solid Italic" pitchFamily="82" charset="0"/>
            </a:endParaRPr>
          </a:p>
        </p:txBody>
      </p:sp>
      <p:sp>
        <p:nvSpPr>
          <p:cNvPr id="11268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autoUpdateAnimBg="0" advAuto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Uma solução da equação de </a:t>
            </a:r>
            <a:r>
              <a:rPr lang="pt-BR" dirty="0" err="1" smtClean="0">
                <a:solidFill>
                  <a:srgbClr val="0070C0"/>
                </a:solidFill>
                <a:latin typeface="Harlow Solid Italic" pitchFamily="82" charset="0"/>
              </a:rPr>
              <a:t>Schrödinger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 pode ser uma combinação de dois estados diferentes,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= a   +  b 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A probabilidade de se achar o objeto em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 é |a|</a:t>
            </a:r>
            <a:r>
              <a:rPr lang="pt-BR" baseline="30000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2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enquanto a probabilidade de se achar o objeto em  é |b|</a:t>
            </a:r>
            <a:r>
              <a:rPr lang="pt-BR" baseline="30000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2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.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Devido às regras quânticas, o resultado de uma medida só pode ser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 ou </a:t>
            </a:r>
            <a:endParaRPr lang="pt-BR" dirty="0" smtClean="0">
              <a:solidFill>
                <a:srgbClr val="0070C0"/>
              </a:solidFill>
              <a:latin typeface="Harlow Solid Italic" pitchFamily="82" charset="0"/>
              <a:sym typeface="Mathematica1"/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Assim, se um estado for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Harlow Solid Italic" pitchFamily="82" charset="0"/>
              </a:rPr>
              <a:t>puro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então ele deve ser obrigatoriamente encontrado naquele estado, a probabilidade é 1.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Se o estado for uma combinação, como no exemplo anterior,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= a   +  b , então ao se fazer uma medida obtemos, digamos . A partir deste momento, a solução será =  !!!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Compreendemos?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 </a:t>
            </a:r>
            <a:endParaRPr lang="pt-BR" dirty="0" smtClean="0">
              <a:solidFill>
                <a:schemeClr val="accent5">
                  <a:lumMod val="50000"/>
                </a:schemeClr>
              </a:solidFill>
              <a:latin typeface="Harlow Solid Italic" pitchFamily="82" charset="0"/>
              <a:sym typeface="Mathematica1"/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pt-BR" sz="4800" dirty="0" smtClean="0">
                <a:solidFill>
                  <a:srgbClr val="C00000"/>
                </a:solidFill>
                <a:latin typeface="Harlow Solid Italic" pitchFamily="82" charset="0"/>
                <a:sym typeface="Mathematica1"/>
              </a:rPr>
              <a:t>Compreendemos?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 </a:t>
            </a:r>
          </a:p>
          <a:p>
            <a:endParaRPr lang="pt-BR" dirty="0" smtClean="0">
              <a:solidFill>
                <a:srgbClr val="0070C0"/>
              </a:solidFill>
              <a:latin typeface="Harlow Solid Italic" pitchFamily="82" charset="0"/>
              <a:sym typeface="Mathematica1"/>
            </a:endParaRPr>
          </a:p>
          <a:p>
            <a:r>
              <a:rPr lang="pt-BR" sz="9600" dirty="0" smtClean="0">
                <a:solidFill>
                  <a:srgbClr val="FF0000"/>
                </a:solidFill>
                <a:latin typeface="Harlow Solid Italic" pitchFamily="82" charset="0"/>
                <a:sym typeface="Mathematica1"/>
              </a:rPr>
              <a:t>Não!!!</a:t>
            </a:r>
          </a:p>
          <a:p>
            <a:pPr>
              <a:buNone/>
            </a:pP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r>
              <a:rPr lang="pt-BR" sz="4800" dirty="0" smtClean="0">
                <a:solidFill>
                  <a:srgbClr val="C00000"/>
                </a:solidFill>
                <a:latin typeface="Harlow Solid Italic" pitchFamily="82" charset="0"/>
                <a:sym typeface="Mathematica1"/>
              </a:rPr>
              <a:t>Compreendemos?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  <a:sym typeface="Mathematica1"/>
              </a:rPr>
              <a:t> </a:t>
            </a:r>
            <a:endParaRPr lang="pt-BR" dirty="0" smtClean="0">
              <a:solidFill>
                <a:srgbClr val="0070C0"/>
              </a:solidFill>
              <a:latin typeface="Harlow Solid Italic" pitchFamily="82" charset="0"/>
              <a:sym typeface="Mathematica1"/>
            </a:endParaRPr>
          </a:p>
          <a:p>
            <a:r>
              <a:rPr lang="pt-BR" sz="9600" dirty="0" smtClean="0">
                <a:solidFill>
                  <a:srgbClr val="FF0000"/>
                </a:solidFill>
                <a:latin typeface="Harlow Solid Italic" pitchFamily="82" charset="0"/>
                <a:sym typeface="Mathematica1"/>
              </a:rPr>
              <a:t>Não!!!</a:t>
            </a:r>
          </a:p>
          <a:p>
            <a:r>
              <a:rPr lang="pt-BR" sz="4000" dirty="0" smtClean="0">
                <a:solidFill>
                  <a:srgbClr val="92D050"/>
                </a:solidFill>
                <a:latin typeface="Harlow Solid Italic" pitchFamily="82" charset="0"/>
                <a:sym typeface="Mathematica1"/>
              </a:rPr>
              <a:t>Niels Bohr: quem diz ter compreendido a Mecânica Quântica certamente não a entendeu!</a:t>
            </a:r>
          </a:p>
          <a:p>
            <a:pPr>
              <a:buNone/>
            </a:pP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O que acontece em um processo de medida???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Há grandes controvérsias.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Para alguns, o instrumento de medida, algo clássico, sendo muito grande, funciona como um atrito onde as probabilidades “se desfazem” e efetivamente medimos alguma coisa.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Esta é uma das linhas mais novas de pensamento. O problema seria explicar questões ligadas ao universo como um todo.</a:t>
            </a: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Quântica--Medidas 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Para outros, o mundo clássico é especial, e a mecânica quântica só faz sentido quando houver o mundo clássico. 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Neste caso, é essencial a medida de um objeto físico.Esta era a linha de pensamento da </a:t>
            </a:r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Escola de Copenhagen</a:t>
            </a:r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 (Niels Bohr).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O grande problema é separar o clássico do quântico.</a:t>
            </a:r>
            <a:endParaRPr lang="pt-BR" dirty="0">
              <a:solidFill>
                <a:srgbClr val="92D05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conseqüências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Para outros ainda, a medida só se processa efetivamente na presença de um observador consciente.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Assim pode-se perguntar se a Lua está no céu quando não olhamos para ela.</a:t>
            </a:r>
          </a:p>
          <a:p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A crítica a este pensamento é que leva a um </a:t>
            </a:r>
            <a:r>
              <a:rPr lang="pt-BR" dirty="0" err="1" smtClean="0">
                <a:solidFill>
                  <a:srgbClr val="92D050"/>
                </a:solidFill>
                <a:latin typeface="Harlow Solid Italic" pitchFamily="82" charset="0"/>
              </a:rPr>
              <a:t>solipsismo</a:t>
            </a:r>
            <a:r>
              <a:rPr lang="pt-BR" dirty="0" smtClean="0">
                <a:solidFill>
                  <a:srgbClr val="92D050"/>
                </a:solidFill>
                <a:latin typeface="Harlow Solid Italic" pitchFamily="82" charset="0"/>
              </a:rPr>
              <a:t>.</a:t>
            </a:r>
            <a:endParaRPr lang="pt-BR" dirty="0">
              <a:solidFill>
                <a:srgbClr val="92D05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Questão da Medida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conseqüência da Teoria que tem mais impacto na filosofia de interpretação do Universo de modo geral, ou ainda, da interpretação de realidade, é a questão da Medida.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 que se toma como verdadeiro é que a medida de um objeto físico é sua realidade.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gato de </a:t>
            </a:r>
            <a:r>
              <a:rPr lang="pt-BR" dirty="0" err="1" smtClean="0">
                <a:solidFill>
                  <a:srgbClr val="FF0000"/>
                </a:solidFill>
                <a:latin typeface="Harlow Solid Italic" pitchFamily="82" charset="0"/>
              </a:rPr>
              <a:t>Schrödinger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gato de </a:t>
            </a:r>
            <a:r>
              <a:rPr lang="pt-BR" dirty="0" err="1" smtClean="0">
                <a:solidFill>
                  <a:srgbClr val="FF0000"/>
                </a:solidFill>
                <a:latin typeface="Harlow Solid Italic" pitchFamily="82" charset="0"/>
              </a:rPr>
              <a:t>Schrödinger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O gato esta vivo ou morto?</a:t>
            </a:r>
          </a:p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Pior ainda: sem olharmos, o gato não estará vivo nem morto, mas em um estado quântico onde </a:t>
            </a:r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os dois estados</a:t>
            </a:r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, quais sejam, </a:t>
            </a:r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vivo</a:t>
            </a:r>
            <a:r>
              <a:rPr lang="pt-BR" sz="4000" dirty="0" smtClean="0">
                <a:solidFill>
                  <a:srgbClr val="7030A0"/>
                </a:solidFill>
                <a:latin typeface="Harlow Solid Italic" pitchFamily="82" charset="0"/>
              </a:rPr>
              <a:t> </a:t>
            </a:r>
            <a:r>
              <a:rPr lang="pt-BR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Harlow Solid Italic" pitchFamily="82" charset="0"/>
              </a:rPr>
              <a:t>e</a:t>
            </a:r>
            <a:r>
              <a:rPr lang="pt-BR" sz="4000" dirty="0" smtClean="0">
                <a:solidFill>
                  <a:srgbClr val="7030A0"/>
                </a:solidFill>
                <a:latin typeface="Harlow Solid Italic" pitchFamily="82" charset="0"/>
              </a:rPr>
              <a:t> morto</a:t>
            </a:r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, </a:t>
            </a:r>
            <a:r>
              <a:rPr lang="pt-BR" sz="4000" dirty="0" smtClean="0">
                <a:solidFill>
                  <a:schemeClr val="bg1">
                    <a:lumMod val="75000"/>
                  </a:schemeClr>
                </a:solidFill>
                <a:latin typeface="Harlow Solid Italic" pitchFamily="82" charset="0"/>
              </a:rPr>
              <a:t>coexistem</a:t>
            </a:r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!!!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Movimentos do Sol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95644" name="Picture 2108" descr="1-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455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62" name="Picture 2126" descr="1-sol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84439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63" name="Picture 2127" descr="1-me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84439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64" name="Picture 2128" descr="1-sem-escrit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84455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tângulo 6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Somas sobre trajetórias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Uma outra propriedade da Mecânica Quântica é que, para ir de um ponto a outro, um elemento físico pode ir através de qualquer caminho, quer ele seja físico ou não.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Deve-se fazer uma média sobre todas as trajetórias possíveis, com um peso estatístico que depende da constante de Planck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  <a:sym typeface="Mathematica3"/>
              </a:rPr>
              <a:t>.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Trajetórias-1</a:t>
            </a:r>
          </a:p>
        </p:txBody>
      </p:sp>
      <p:pic>
        <p:nvPicPr>
          <p:cNvPr id="98308" name="Picture 4" descr="Trajetoria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62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Trajetórias-2</a:t>
            </a:r>
          </a:p>
        </p:txBody>
      </p:sp>
      <p:pic>
        <p:nvPicPr>
          <p:cNvPr id="99333" name="Picture 1029" descr="2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6385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1030" descr="2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46386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Trajetórias-3</a:t>
            </a:r>
            <a:endParaRPr lang="pt-PT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Trajetórias quânticas andam livres para </a:t>
            </a:r>
            <a:r>
              <a:rPr lang="pt-BR" smtClean="0">
                <a:solidFill>
                  <a:srgbClr val="FFFF00"/>
                </a:solidFill>
                <a:latin typeface="Harlow Solid Italic" pitchFamily="82" charset="0"/>
              </a:rPr>
              <a:t>bater</a:t>
            </a:r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  </a:t>
            </a:r>
            <a:r>
              <a:rPr lang="pt-BR" sz="6600" smtClean="0">
                <a:solidFill>
                  <a:srgbClr val="C00000"/>
                </a:solidFill>
                <a:latin typeface="Harlow Solid Italic" pitchFamily="82" charset="0"/>
              </a:rPr>
              <a:t>(no vazio) </a:t>
            </a:r>
            <a:r>
              <a:rPr lang="pt-BR" smtClean="0">
                <a:solidFill>
                  <a:srgbClr val="FF6600"/>
                </a:solidFill>
                <a:latin typeface="Harlow Solid Italic" pitchFamily="82" charset="0"/>
              </a:rPr>
              <a:t>de vez em quando.</a:t>
            </a:r>
            <a:endParaRPr lang="pt-BR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Quando se dá um </a:t>
            </a:r>
            <a:r>
              <a:rPr lang="pt-BR" smtClean="0">
                <a:solidFill>
                  <a:srgbClr val="FF6600"/>
                </a:solidFill>
                <a:latin typeface="Harlow Solid Italic" pitchFamily="82" charset="0"/>
              </a:rPr>
              <a:t>encontro </a:t>
            </a:r>
            <a:r>
              <a:rPr lang="pt-BR" sz="6000" smtClean="0">
                <a:solidFill>
                  <a:srgbClr val="C00000"/>
                </a:solidFill>
                <a:latin typeface="Harlow Solid Italic" pitchFamily="82" charset="0"/>
              </a:rPr>
              <a:t>(no vazio) </a:t>
            </a:r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a trajetória muda de direção.</a:t>
            </a:r>
            <a:endParaRPr lang="pt-PT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75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25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75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 advAuto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Trajetórias-4</a:t>
            </a:r>
            <a:endParaRPr lang="pt-PT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297988" name="Picture 4" descr="F:\fractals\temp\book\quantum\ceus\cosmo\marilia2\18-Trajetorias3-AeB\3-A-n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34365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9" name="Picture 5" descr="F:\fractals\temp\book\quantum\ceus\cosmo\marilia2\18-Trajetorias3-AeB\3-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18510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0" name="Picture 6" descr="F:\fractals\temp\book\quantum\ceus\cosmo\marilia2\18-Trajetorias3-AeB\3-A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76400"/>
            <a:ext cx="197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1" name="Picture 7" descr="F:\fractals\temp\book\quantum\ceus\cosmo\marilia2\18-Trajetorias3-AeB\3-A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886200"/>
            <a:ext cx="22510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2" name="Picture 8" descr="F:\fractals\temp\book\quantum\ceus\cosmo\marilia2\18-Trajetorias3-AeB\3-A-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962400"/>
            <a:ext cx="244633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Trajetórias-5</a:t>
            </a:r>
          </a:p>
        </p:txBody>
      </p:sp>
      <p:pic>
        <p:nvPicPr>
          <p:cNvPr id="100360" name="Picture 8" descr="F:\fractals\temp\book\quantum\ceus\cosmo\marilia2\18-Trajetorias3-AeB\3-B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05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026" descr="Figur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55800"/>
            <a:ext cx="2209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1027" descr="Figura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4851400"/>
            <a:ext cx="12112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1028" descr="Figura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75200"/>
            <a:ext cx="1189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1029" descr="Figura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632200"/>
            <a:ext cx="91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030" descr="Figura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622800"/>
            <a:ext cx="8286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1031" descr="Figura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490788"/>
            <a:ext cx="1416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1032" descr="Figura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31800"/>
            <a:ext cx="190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1033" descr="Figura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61468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34" descr="Figura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3022600"/>
            <a:ext cx="2514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1035" descr="Figura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2032000"/>
            <a:ext cx="9239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036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5537200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037" descr="Figura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0400" y="1270000"/>
            <a:ext cx="10318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1038" descr="Figura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812800"/>
            <a:ext cx="240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1039" descr="Figura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39370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1040" descr="Figura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" y="355600"/>
            <a:ext cx="9239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041" descr="Figura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19800" y="1193800"/>
            <a:ext cx="11985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8" name="Picture 1042" descr="Figura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1193800"/>
            <a:ext cx="14430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9" name="Picture 1043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0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0" name="Picture 1044" descr="Figur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736600"/>
            <a:ext cx="1295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1" name="Picture 1045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0400" y="3217863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2" name="Picture 1046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95600" y="304800"/>
            <a:ext cx="735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9" name="Picture 1093" descr="ei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24600" y="5638800"/>
            <a:ext cx="6318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50" name="Picture 1094" descr="eis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91200" y="4572000"/>
            <a:ext cx="55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51" name="Picture 1095" descr="ei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2514600"/>
            <a:ext cx="401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52" name="Picture 1096" descr="ei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29200" y="1295400"/>
            <a:ext cx="325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53" name="Picture 1097" descr="eis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228600"/>
            <a:ext cx="403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0" y="5934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papel essencial do observador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Quando um observador faz uma medida é essencial que se entenda que o sistema se modifica de modo essencial.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processo de medida escolhe um dos estados possíveis do sistema. O sistema apenas e tão somente dá a probabilidade do sistema estar em um dado estado.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Mecânica Quântica</a:t>
            </a:r>
            <a:endParaRPr lang="en-US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Uma teoria linear com uma interpretação não linear.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360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Observador está dentro do próprio universo: qual a interpretação física da função de onda do universo?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360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O Universo existe quando fechamos os olhos?</a:t>
            </a:r>
            <a:endParaRPr lang="en-US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Mecânica Quântica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Soma sobre todas as trajetórias </a:t>
            </a:r>
          </a:p>
          <a:p>
            <a:pPr eaLnBrk="1" hangingPunct="1">
              <a:lnSpc>
                <a:spcPct val="90000"/>
              </a:lnSpc>
            </a:pPr>
            <a:endParaRPr lang="en-US" sz="360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Universos paralelos: Interpretação de Everett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O Princípio Antrópico: o Universo é tal como o vemos porquê estamos aqui?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Movimentos do Sol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3315" name="Picture 8" descr="F:\fractals\book\quantum\ceus\cosmo\NovasFiguras\1-tu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5438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Questões de Interpretação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Gato de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Schrödinger</a:t>
            </a:r>
            <a:endParaRPr lang="pt-BR" dirty="0" smtClean="0">
              <a:solidFill>
                <a:srgbClr val="002060"/>
              </a:solidFill>
              <a:latin typeface="Harlow Solid Italic" pitchFamily="82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experiência de Einstein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Podolsky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e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Rosen</a:t>
            </a:r>
            <a:endParaRPr lang="pt-BR" dirty="0" smtClean="0">
              <a:solidFill>
                <a:srgbClr val="002060"/>
              </a:solidFill>
              <a:latin typeface="Harlow Solid Italic" pitchFamily="82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Questões referentes ao Universo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problema Mente Corpo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Realismo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--Medidas e Observadores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No contexto da física Clássica, no final do século XIX , acreditava-se que, dadas as condições atuais do Universo, o futuro deveria estar completamente determinado.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Assim, não haveria espaço para uma mente independente.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Heisenberg: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as leis da natureza que formulamos através da Teoria Quântica de Campos não se referem às partículas elementares elas mesmas, mas sim ao nosso conhecimento sobre as partículas elementares.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Heisenberg: 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nosso conceito de realidade objetiva evaporou-se na matemática que não mais representa o comportamento das partículas, mas nosso conhecimento deste comportamento.</a:t>
            </a:r>
            <a:endParaRPr lang="pt-BR" dirty="0">
              <a:solidFill>
                <a:srgbClr val="0070C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Toda informação que as leis da física nos fornece são as conexões probabilísticas entre eventos, não uma realidade diretamente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observavel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(E. Wigner).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Para se obter uma função de onda, em vista do caráter probabilístico, é necessário fazer várias medidas independentes de cópias de tal função de onda. Isto é, obviamente,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impraticavel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na maioria dos casos.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Niels Bohr: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palavra consciência, aplicada a nós e aos outros, é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indispensavel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para se lidar com a situação humana.</a:t>
            </a:r>
          </a:p>
          <a:p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Eugene Wigner: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materialismo é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incompativel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com a teoria quântica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2672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Wigner: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um </a:t>
            </a:r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instrumento de medida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é diferente de um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olho humano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no que diz respeito a conclusões sobre o possível estado de um sistema físico.</a:t>
            </a:r>
          </a:p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Wigner: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haveria uma interação entre o sistema físico e a consciência? Certamente o sistema físico pode mudar a consciência. Há indícios do reverso?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o problema Mente Corpo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Wigner também sugere que, como a observação escolhe o estado quântico, isto deveria ser uma indicação de que a consciência interfere no estado físico.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idealismo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física lida com as observações feitas sobre a Natureza.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Mecânica Quântica só pode falar sobre questões observáveis.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Existe o que não se observa?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Qual o conceito de realidade?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Sonhos são reais?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Objetos existem quando não os vemos?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idealismo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maior parte dos físicos hoje acredita que a Mecânica Quântica descreve bem a natureza e que </a:t>
            </a:r>
            <a:r>
              <a:rPr lang="pt-BR" sz="4400" dirty="0" smtClean="0">
                <a:solidFill>
                  <a:srgbClr val="C00000"/>
                </a:solidFill>
                <a:latin typeface="Harlow Solid Italic" pitchFamily="82" charset="0"/>
              </a:rPr>
              <a:t>para todos os fins práticos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não é necessário que nos preocupemos com qualquer idéia de realidade prática.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Neste caso, os problemas ligados à questão da observação e da questão mente corpo desaparecem.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Realismo e idealismo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Todavia isto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sinificaria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uma grande perda, qual seja, jamais seríamos capazes de resolver as questões ligadas à observação de modo objetivo.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As questões ligadas ao realismo, ao idealismo e a observação consciente estão largamente abertas.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Teoria Quântica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- Observadores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Movimentos da Lua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Os movimentos da Lua são mais complexos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Hoje sabemos que o plano de movimento lunar tem uma inclinação de 5 graus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Apesar disto, eclipses foram previstas por Tales (585 A.C.)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 advAuto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57237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98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p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29038" y="-3014663"/>
            <a:ext cx="16602076" cy="128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6400800"/>
          </a:xfrm>
        </p:spPr>
        <p:txBody>
          <a:bodyPr/>
          <a:lstStyle/>
          <a:p>
            <a:pPr eaLnBrk="1" hangingPunct="1"/>
            <a:r>
              <a:rPr lang="en-US" sz="8000" i="1" smtClean="0">
                <a:solidFill>
                  <a:srgbClr val="FF0000"/>
                </a:solidFill>
                <a:latin typeface="Harlow Solid Italic" pitchFamily="82" charset="0"/>
              </a:rPr>
              <a:t>O Mundo Novo: a Teoria Quântica da Gravitação, o Tempo aquém do início e a Criação</a:t>
            </a:r>
            <a:r>
              <a:rPr lang="en-US" sz="8000" i="1" smtClean="0">
                <a:solidFill>
                  <a:schemeClr val="accent1"/>
                </a:solidFill>
                <a:latin typeface="Harlow Solid Italic" pitchFamily="82" charset="0"/>
              </a:rPr>
              <a:t> </a:t>
            </a:r>
            <a:endParaRPr lang="pt-PT" sz="8000" i="1" smtClean="0">
              <a:solidFill>
                <a:schemeClr val="accent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A </a:t>
            </a:r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Teoria Qu</a:t>
            </a:r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â</a:t>
            </a:r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ntica da Gravitação</a:t>
            </a:r>
            <a:endParaRPr lang="en-US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Dificuldades: infinitos indomáveis; seriam a Teoria da gravitação e a Mecânica Quântica imiscíveis?</a:t>
            </a:r>
          </a:p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Superunificação</a:t>
            </a:r>
          </a:p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Supersimetria</a:t>
            </a:r>
          </a:p>
          <a:p>
            <a:pPr eaLnBrk="1" hangingPunct="1"/>
            <a:r>
              <a:rPr lang="pt-BR" smtClean="0">
                <a:solidFill>
                  <a:srgbClr val="006600"/>
                </a:solidFill>
                <a:latin typeface="Harlow Solid Italic" pitchFamily="82" charset="0"/>
              </a:rPr>
              <a:t>Supergravitação</a:t>
            </a:r>
            <a:endParaRPr lang="en-US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Teoria de Cordas</a:t>
            </a:r>
          </a:p>
        </p:txBody>
      </p:sp>
      <p:pic>
        <p:nvPicPr>
          <p:cNvPr id="84996" name="Picture 4" descr="teoriacor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6868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Teoria de Cordas</a:t>
            </a:r>
          </a:p>
        </p:txBody>
      </p:sp>
      <p:pic>
        <p:nvPicPr>
          <p:cNvPr id="86020" name="Picture 4" descr="teoriacor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058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  <a:latin typeface="Harlow Solid Italic" pitchFamily="82" charset="0"/>
              </a:rPr>
              <a:t>Teoria</a:t>
            </a:r>
            <a:r>
              <a:rPr lang="en-US" dirty="0" smtClean="0">
                <a:solidFill>
                  <a:srgbClr val="FF0000"/>
                </a:solidFill>
                <a:latin typeface="Harlow Solid Italic" pitchFamily="82" charset="0"/>
              </a:rPr>
              <a:t> das </a:t>
            </a:r>
            <a:r>
              <a:rPr lang="en-US" dirty="0" err="1" smtClean="0">
                <a:solidFill>
                  <a:srgbClr val="FF0000"/>
                </a:solidFill>
                <a:latin typeface="Harlow Solid Italic" pitchFamily="82" charset="0"/>
              </a:rPr>
              <a:t>Cordas</a:t>
            </a:r>
            <a:endParaRPr lang="pt-PT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91600" cy="4648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Uma corda move-se livremente no espaço-tempo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Suas excitações elementares descrevem as partículas elementares</a:t>
            </a:r>
            <a:endParaRPr lang="en-US" sz="3600" smtClean="0">
              <a:latin typeface="Harlow Solid Italic" pitchFamily="82" charset="0"/>
            </a:endParaRP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Cordas são naturalmente definidas em sua respectiva dimensão crítica</a:t>
            </a:r>
            <a:r>
              <a:rPr lang="en-US" sz="3600" smtClean="0">
                <a:latin typeface="Harlow Solid Italic" pitchFamily="82" charset="0"/>
              </a:rPr>
              <a:t>.</a:t>
            </a:r>
          </a:p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Harlow Solid Italic" pitchFamily="82" charset="0"/>
              </a:rPr>
              <a:t>Cordas bosônicas: 26 dimensões!!</a:t>
            </a:r>
            <a:endParaRPr lang="en-US" sz="3600" smtClean="0">
              <a:latin typeface="Harlow Solid Italic" pitchFamily="82" charset="0"/>
            </a:endParaRPr>
          </a:p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Harlow Solid Italic" pitchFamily="82" charset="0"/>
              </a:rPr>
              <a:t>Cordas supersimétricas: 10 dimensões!!!</a:t>
            </a:r>
            <a:endParaRPr lang="pt-PT" sz="3600" smtClean="0"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 autoUpdateAnimBg="0"/>
      <p:bldP spid="109571" grpId="0" build="p" autoUpdateAnimBg="0" advAuto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219200"/>
            <a:ext cx="3276600" cy="4191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Como </a:t>
            </a:r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na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 arte, </a:t>
            </a:r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temos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 um </a:t>
            </a:r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universo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 multidimensional!</a:t>
            </a:r>
            <a:endParaRPr lang="pt-PT" sz="54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261124" name="Picture 4" descr="Dali_Crucifixion_hyperc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2259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z="4800" dirty="0" smtClean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rPr>
              <a:t>Criação quântica de universos</a:t>
            </a:r>
            <a:endParaRPr lang="en-US" sz="4800" dirty="0" smtClean="0">
              <a:solidFill>
                <a:srgbClr val="FF0000"/>
              </a:solidFill>
              <a:latin typeface="Harlow Solid Italic" pitchFamily="82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accent2"/>
                </a:solidFill>
                <a:latin typeface="Harlow Solid Italic" pitchFamily="82" charset="0"/>
              </a:rPr>
              <a:t>Um Universo pode ser gerado através de um processo Quântico?</a:t>
            </a:r>
          </a:p>
          <a:p>
            <a:pPr eaLnBrk="1" hangingPunct="1"/>
            <a:r>
              <a:rPr lang="pt-BR" sz="3600" dirty="0" smtClean="0">
                <a:solidFill>
                  <a:schemeClr val="accent2"/>
                </a:solidFill>
                <a:latin typeface="Harlow Solid Italic" pitchFamily="82" charset="0"/>
              </a:rPr>
              <a:t>Em uma Teoria Quântica um estado pode ser criado!</a:t>
            </a:r>
          </a:p>
          <a:p>
            <a:pPr eaLnBrk="1" hangingPunct="1"/>
            <a:r>
              <a:rPr lang="pt-BR" sz="3600" dirty="0" smtClean="0">
                <a:solidFill>
                  <a:schemeClr val="accent2"/>
                </a:solidFill>
                <a:latin typeface="Harlow Solid Italic" pitchFamily="82" charset="0"/>
              </a:rPr>
              <a:t>Uma função de onda descrevendo todo o Universo pode aparecer de repente!</a:t>
            </a:r>
            <a:endParaRPr lang="en-US" sz="3600" dirty="0" smtClean="0">
              <a:solidFill>
                <a:schemeClr val="accent2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As Medidas de Tempo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876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As primeiras observações visavam a noção de tempo e sua medida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 movimento das estrelas é perfeito para a medida de tempos curtos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As estrelas têm um movimento diário com período de 23 h 56 min (360 x 4 min corresponde a cerca de um dia)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15364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Física Aristotélica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Universos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podem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 ser </a:t>
            </a:r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criados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? </a:t>
            </a:r>
          </a:p>
        </p:txBody>
      </p:sp>
      <p:pic>
        <p:nvPicPr>
          <p:cNvPr id="56324" name="Picture 4" descr="Imgem-C-gra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3935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ur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55800"/>
            <a:ext cx="2209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Figura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4851400"/>
            <a:ext cx="12112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Figura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75200"/>
            <a:ext cx="1189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Figura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632200"/>
            <a:ext cx="91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Figura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622800"/>
            <a:ext cx="8286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Figura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490788"/>
            <a:ext cx="1416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Figura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31800"/>
            <a:ext cx="190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Figura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61468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Figura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3022600"/>
            <a:ext cx="2514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Figura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2032000"/>
            <a:ext cx="9239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5537200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3" descr="Figura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0400" y="1270000"/>
            <a:ext cx="10318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8" name="Picture 14" descr="Figura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812800"/>
            <a:ext cx="240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9" name="Picture 15" descr="Figura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39370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6" descr="Figura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" y="355600"/>
            <a:ext cx="9239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7" descr="Figura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19800" y="1193800"/>
            <a:ext cx="11985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 descr="Figura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1193800"/>
            <a:ext cx="14430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9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0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0" descr="Figur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736600"/>
            <a:ext cx="1295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5" name="Picture 21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0400" y="3217863"/>
            <a:ext cx="735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Figura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95600" y="304800"/>
            <a:ext cx="735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Universos podem ser criados!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4864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rgbClr val="006600"/>
                </a:solidFill>
                <a:latin typeface="Harlow Solid Italic" pitchFamily="82" charset="0"/>
              </a:rPr>
              <a:t>Se Universos podem ser criados, haveria uma infinidade de outros Universos com outros tempos e espaços!</a:t>
            </a:r>
          </a:p>
          <a:p>
            <a:pPr eaLnBrk="1" hangingPunct="1"/>
            <a:r>
              <a:rPr lang="pt-BR" sz="4000" smtClean="0">
                <a:solidFill>
                  <a:srgbClr val="006600"/>
                </a:solidFill>
                <a:latin typeface="Harlow Solid Italic" pitchFamily="82" charset="0"/>
              </a:rPr>
              <a:t>Se houver outros Universos, poderia também haver outras leis da Física!</a:t>
            </a:r>
          </a:p>
          <a:p>
            <a:pPr eaLnBrk="1" hangingPunct="1"/>
            <a:r>
              <a:rPr lang="pt-BR" sz="4000" smtClean="0">
                <a:solidFill>
                  <a:srgbClr val="006600"/>
                </a:solidFill>
                <a:latin typeface="Harlow Solid Italic" pitchFamily="82" charset="0"/>
              </a:rPr>
              <a:t>Princípio antrópico: </a:t>
            </a:r>
            <a:r>
              <a:rPr lang="pt-BR" sz="4800" smtClean="0">
                <a:solidFill>
                  <a:srgbClr val="FF0000"/>
                </a:solidFill>
                <a:latin typeface="Harlow Solid Italic" pitchFamily="82" charset="0"/>
              </a:rPr>
              <a:t>paisagens e brejos (landscapes and swamplands).</a:t>
            </a:r>
            <a:endParaRPr lang="pt-PT" sz="48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que aprendemos</a:t>
            </a:r>
            <a:endParaRPr lang="pt-PT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10600" cy="44958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Estrutura da Evolução das idéias físicas</a:t>
            </a:r>
          </a:p>
          <a:p>
            <a:pPr eaLnBrk="1" hangingPunct="1"/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Estrutura do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Universo. A Mecânica Quântica pode explicar sua evolução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De onde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viemos?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Para onde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vamos?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pt-PT" dirty="0" smtClean="0">
                <a:solidFill>
                  <a:srgbClr val="006600"/>
                </a:solidFill>
                <a:latin typeface="Harlow Solid Italic" pitchFamily="82" charset="0"/>
              </a:rPr>
              <a:t>A física pode explicar todos os fenômenos conhecidos na Terra além de levar a descobertas tecnológicas de grande valor</a:t>
            </a:r>
            <a:endParaRPr lang="pt-PT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Observadores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e</a:t>
            </a:r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 Realismo: o Universo Exterior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 autoUpdateAnimBg="0" advAuto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Problemas e Perspectivas</a:t>
            </a:r>
            <a:endParaRPr lang="pt-PT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876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Qual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natureza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Mecânica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Quântica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sua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relação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com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realidade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?</a:t>
            </a:r>
          </a:p>
          <a:p>
            <a:pPr eaLnBrk="1" hangingPunct="1"/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Qual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relação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entre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Mecânica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Quântica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e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consciência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? </a:t>
            </a:r>
          </a:p>
          <a:p>
            <a:pPr eaLnBrk="1" hangingPunct="1"/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O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é o tempo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?</a:t>
            </a:r>
          </a:p>
          <a:p>
            <a:pPr eaLnBrk="1" hangingPunct="1"/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Qual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natureza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espaço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e do tempo?</a:t>
            </a:r>
            <a:endParaRPr lang="pt-PT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Medidas de Tempo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696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6600"/>
                </a:solidFill>
                <a:latin typeface="Harlow Solid Italic" pitchFamily="82" charset="0"/>
              </a:rPr>
              <a:t>As estrelas paradas no céu (hem. Norte)</a:t>
            </a:r>
            <a:r>
              <a:rPr lang="en-US" sz="2000" smtClean="0">
                <a:solidFill>
                  <a:srgbClr val="006600"/>
                </a:solidFill>
                <a:latin typeface="Verdana" pitchFamily="34" charset="0"/>
              </a:rPr>
              <a:t>.</a:t>
            </a:r>
            <a:endParaRPr lang="pt-PT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16388" name="Picture 7" descr="2-dois-estrel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622550"/>
            <a:ext cx="6019800" cy="4235450"/>
          </a:xfrm>
        </p:spPr>
      </p:pic>
      <p:sp>
        <p:nvSpPr>
          <p:cNvPr id="16389" name="Retângulo 4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Medidas de Tempo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915400" cy="1447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As estrelas em movimento no céu (hemisfério Norte)</a:t>
            </a:r>
            <a:r>
              <a:rPr lang="en-US" sz="2800" smtClean="0">
                <a:solidFill>
                  <a:srgbClr val="006600"/>
                </a:solidFill>
                <a:latin typeface="Verdana" pitchFamily="34" charset="0"/>
              </a:rPr>
              <a:t>.</a:t>
            </a:r>
            <a:endParaRPr lang="pt-PT" sz="2800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17412" name="Picture 6" descr="2-dois-t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305050"/>
            <a:ext cx="6477000" cy="4552950"/>
          </a:xfrm>
        </p:spPr>
      </p:pic>
      <p:sp>
        <p:nvSpPr>
          <p:cNvPr id="17413" name="Retângulo 4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Movimento das Estrelas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Estrelas perto do Norte (hemisfério norte)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pic>
        <p:nvPicPr>
          <p:cNvPr id="19460" name="Picture 1030" descr="3-t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63700"/>
            <a:ext cx="5410200" cy="5194300"/>
          </a:xfrm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1981200" cy="23622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A </a:t>
            </a:r>
            <a:r>
              <a:rPr lang="en-US" sz="4000" smtClean="0">
                <a:solidFill>
                  <a:srgbClr val="FF0000"/>
                </a:solidFill>
                <a:latin typeface="Harlow Solid Italic" pitchFamily="82" charset="0"/>
              </a:rPr>
              <a:t>Esfera Celeste</a:t>
            </a:r>
            <a:endParaRPr lang="pt-BR" sz="40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243725" name="Picture 13" descr="F:\fractals\temp\book\quantum\ceus\cosmo\figuras-abril\6-Esfera-celeste\6-ar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0"/>
            <a:ext cx="68199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6" name="Picture 14" descr="F:\fractals\temp\book\quantum\ceus\cosmo\figuras-abril\6-Esfera-celeste\6-aros-escri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0"/>
            <a:ext cx="68199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7" name="Picture 15" descr="F:\fractals\temp\book\quantum\ceus\cosmo\figuras-abril\6-Esfera-celeste\6-aros-escrito-terr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0"/>
            <a:ext cx="68199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8" name="Picture 16" descr="F:\fractals\temp\book\quantum\ceus\cosmo\figuras-abril\6-Esfera-celeste\6-t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100" y="0"/>
            <a:ext cx="68199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tângulo 6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Medidas de Distância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15400" cy="495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 medida do raio da Terra por Eratóstenes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Sol a pino em Alexandria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Medida da sombra em Siena (a 5000 estádios)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Eratóstenes achou 250.000 estádios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Resultado correto em 5% (excelente!)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21508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Física Aristotélica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848600" cy="33528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FF0000"/>
                </a:solidFill>
                <a:latin typeface="Harlow Solid Italic" pitchFamily="82" charset="0"/>
              </a:rPr>
              <a:t>Os Gregos e a Física Aristotélica</a:t>
            </a:r>
            <a:endParaRPr lang="pt-PT" sz="80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Calendários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Calendários lunares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Calendário anual (estações do ano)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Equinócios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Solstícios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22532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45411" grpId="0" uiExpand="1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Calendário Juliano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6600"/>
                </a:solidFill>
                <a:latin typeface="Harlow Solid Italic" pitchFamily="82" charset="0"/>
              </a:rPr>
              <a:t>O Babilôneos fixaram o ano em 360 dias (natural na base 60 usada por eles)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6600"/>
                </a:solidFill>
                <a:latin typeface="Harlow Solid Italic" pitchFamily="82" charset="0"/>
              </a:rPr>
              <a:t>Os egípcios adicionaram 5 dias para a chegada do novo ano, com base na regularidade climática do Nilo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6600"/>
                </a:solidFill>
                <a:latin typeface="Harlow Solid Italic" pitchFamily="82" charset="0"/>
              </a:rPr>
              <a:t>O atraso da chegada do ano novo em 5 dias a cada 20 anos, levou Júlio Cesar, com a ajuda de astrônomos egípcios, a definir o ano bissexto: o calendário Juliano durou mais de 1500 anos</a:t>
            </a:r>
            <a:endParaRPr lang="pt-PT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23556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5867400"/>
          </a:xfrm>
        </p:spPr>
        <p:txBody>
          <a:bodyPr/>
          <a:lstStyle/>
          <a:p>
            <a:pPr eaLnBrk="1" hangingPunct="1"/>
            <a:r>
              <a:rPr lang="pt-BR" sz="7200" smtClean="0">
                <a:solidFill>
                  <a:srgbClr val="006600"/>
                </a:solidFill>
                <a:latin typeface="Harlow Solid Italic" pitchFamily="82" charset="0"/>
              </a:rPr>
              <a:t>A Revolução de Copérnico e a Ciência Clássica</a:t>
            </a:r>
          </a:p>
        </p:txBody>
      </p:sp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O Problema do Calendário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Definição da data da Páscoa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Adiantamento da Páscoa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 Universo de Copérnico (heliocêntrico) como método eficiente de se compreender o movimento dos astros.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Copérnico  *1473  </a:t>
            </a:r>
            <a:r>
              <a:rPr lang="en-US" sz="5400" baseline="30000" smtClean="0">
                <a:solidFill>
                  <a:srgbClr val="FF0000"/>
                </a:solidFill>
                <a:latin typeface="Harlow Solid Italic" pitchFamily="82" charset="0"/>
              </a:rPr>
              <a:t>+</a:t>
            </a:r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1543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Suposição Heliocêntrica como hipótese de trabalho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76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Calendário Gregoriano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Ao dia 4 de outubro de 1582 seguiu-se o dia 15 de outubro de 1582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Os anos bissextos múltiplos de 100, mas não de 400 foram eliminados (1900 não foi bissexto mas 2000 o foi!)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76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Estações do Ano (Sul) e Movimento da Terra</a:t>
            </a:r>
          </a:p>
        </p:txBody>
      </p:sp>
      <p:pic>
        <p:nvPicPr>
          <p:cNvPr id="146440" name="Picture 1032" descr="estac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14475"/>
            <a:ext cx="7620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76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Tycho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 Brahe *1546  </a:t>
            </a:r>
            <a:r>
              <a:rPr lang="en-US" sz="5400" baseline="30000" dirty="0" smtClean="0">
                <a:solidFill>
                  <a:srgbClr val="FF0000"/>
                </a:solidFill>
                <a:latin typeface="Harlow Solid Italic" pitchFamily="82" charset="0"/>
              </a:rPr>
              <a:t>+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1601</a:t>
            </a:r>
            <a:endParaRPr lang="pt-PT" sz="54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41148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Tycho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Brahe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recebeu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Rei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Dinamarquês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Ilha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Hven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para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fazer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estudos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astronômicos</a:t>
            </a:r>
            <a:endParaRPr lang="en-US" sz="36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Melhorou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as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medidas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astronômicas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dos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árabes</a:t>
            </a:r>
            <a:endParaRPr lang="en-US" sz="36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Fez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excelentes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medidas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dos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planetas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especialmente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Marte</a:t>
            </a:r>
            <a:endParaRPr lang="pt-PT" sz="36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76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Johannes </a:t>
            </a:r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Kepler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 *1571  </a:t>
            </a:r>
            <a:r>
              <a:rPr lang="en-US" sz="5400" baseline="30000" dirty="0" smtClean="0">
                <a:solidFill>
                  <a:srgbClr val="FF0000"/>
                </a:solidFill>
                <a:latin typeface="Harlow Solid Italic" pitchFamily="82" charset="0"/>
              </a:rPr>
              <a:t>+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1630</a:t>
            </a:r>
            <a:endParaRPr lang="pt-PT" sz="54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Usando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os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dados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obtidos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por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Tycho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Brahe 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idéias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beleza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formulou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as 3 leis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que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levam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seu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nome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As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órbitas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são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elípticas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As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áreas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em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relação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ao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sol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são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varridas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modo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constante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O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quadrado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período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é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proporcional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ao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cubo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raio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revolução</a:t>
            </a:r>
            <a:endParaRPr lang="pt-PT" sz="40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63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Ciência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Galileo Galilei *1564  </a:t>
            </a:r>
            <a:r>
              <a:rPr lang="en-US" sz="5400" baseline="30000" smtClean="0">
                <a:solidFill>
                  <a:srgbClr val="FF0000"/>
                </a:solidFill>
                <a:latin typeface="Harlow Solid Italic" pitchFamily="82" charset="0"/>
              </a:rPr>
              <a:t>+</a:t>
            </a:r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1642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Começou a formular a mecânica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Lei da inércia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Lei de transformação entre observadores diferentes: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   x’ = x-vt , t’ = 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  A aceleração da gravidade é a mesma para todos os corpos</a:t>
            </a:r>
            <a:endParaRPr lang="pt-PT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63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Ciência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Aristóteles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Aristóteles era um grande filósofo</a:t>
            </a:r>
          </a:p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Lógica atual</a:t>
            </a:r>
          </a:p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Sua física era holística</a:t>
            </a:r>
          </a:p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Corpos em movimento eram reais e difíceis</a:t>
            </a:r>
          </a:p>
        </p:txBody>
      </p:sp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0" y="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Isaac Newton *1642 </a:t>
            </a:r>
            <a:r>
              <a:rPr lang="en-US" sz="5400" baseline="30000" dirty="0" smtClean="0">
                <a:solidFill>
                  <a:srgbClr val="FF0000"/>
                </a:solidFill>
                <a:latin typeface="Harlow Solid Italic" pitchFamily="82" charset="0"/>
              </a:rPr>
              <a:t>+</a:t>
            </a:r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1727</a:t>
            </a:r>
            <a:endParaRPr lang="pt-PT" sz="54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Introduziu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os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conceitos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força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e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massa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Escreveu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equação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F=ma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Caracterizou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força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(lei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ação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reação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)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acordo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com a Lei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inércia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Postulou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 Lei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Gravitação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Deduziu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as Leis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Kepler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partir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suas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equações</a:t>
            </a:r>
            <a:endParaRPr lang="pt-PT" sz="40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176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  <p:bldP spid="143363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Em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direção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à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Modernidade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: a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queda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Física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Clássica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endParaRPr lang="pt-PT" sz="8000" i="1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  <a:latin typeface="Harlow Solid Italic" pitchFamily="82" charset="0"/>
              </a:rPr>
              <a:t>O </a:t>
            </a:r>
            <a:r>
              <a:rPr lang="en-US" sz="5400" dirty="0" err="1" smtClean="0">
                <a:solidFill>
                  <a:srgbClr val="FF0000"/>
                </a:solidFill>
                <a:latin typeface="Harlow Solid Italic" pitchFamily="82" charset="0"/>
              </a:rPr>
              <a:t>Eletromagnetismo</a:t>
            </a:r>
            <a:endParaRPr lang="pt-PT" sz="54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Rudimentos, Lei de Coulomb, Magnetismo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Equações de Maxwell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Transformações de Lorentz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Incompatibilidade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 entre o </a:t>
            </a:r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Eletromagnetismo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 e a </a:t>
            </a:r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Mecânica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</a:rPr>
              <a:t>Clássica</a:t>
            </a:r>
            <a:endParaRPr lang="pt-PT" sz="40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Eletromagnetismo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Transformações de Lorentz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Conseqüência: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  Geometria de Minkowski em 4 dimensões</a:t>
            </a:r>
            <a:endParaRPr lang="pt-PT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3810000" cy="4114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6600"/>
                </a:solidFill>
                <a:latin typeface="Harlow Solid Italic" pitchFamily="82" charset="0"/>
              </a:rPr>
              <a:t>Física Clássica</a:t>
            </a:r>
          </a:p>
          <a:p>
            <a:pPr eaLnBrk="1" hangingPunct="1"/>
            <a:r>
              <a:rPr lang="en-US" sz="3200" smtClean="0">
                <a:solidFill>
                  <a:srgbClr val="006600"/>
                </a:solidFill>
                <a:latin typeface="Harlow Solid Italic" pitchFamily="82" charset="0"/>
              </a:rPr>
              <a:t>Transformações de Galileo</a:t>
            </a:r>
          </a:p>
          <a:p>
            <a:pPr eaLnBrk="1" hangingPunct="1"/>
            <a:r>
              <a:rPr lang="en-US" sz="3200" smtClean="0">
                <a:solidFill>
                  <a:srgbClr val="006600"/>
                </a:solidFill>
                <a:latin typeface="Harlow Solid Italic" pitchFamily="82" charset="0"/>
              </a:rPr>
              <a:t>Conseqüência: geometria euclidiana em 3 dimensões e tempo absoluto</a:t>
            </a:r>
            <a:endParaRPr lang="pt-PT" sz="32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  <p:bldP spid="159747" grpId="0" build="p" autoUpdateAnimBg="0" advAuto="0"/>
      <p:bldP spid="159748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Relatividade Especial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Einstein: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postulou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nova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geometria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de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para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a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Mecânica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Reinterpretação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sz="4000" dirty="0" err="1" smtClean="0">
                <a:solidFill>
                  <a:srgbClr val="006600"/>
                </a:solidFill>
                <a:latin typeface="Harlow Solid Italic" pitchFamily="82" charset="0"/>
              </a:rPr>
              <a:t>espaço</a:t>
            </a:r>
            <a:r>
              <a:rPr lang="en-US" sz="4000" dirty="0" smtClean="0">
                <a:solidFill>
                  <a:srgbClr val="006600"/>
                </a:solidFill>
                <a:latin typeface="Harlow Solid Italic" pitchFamily="82" charset="0"/>
              </a:rPr>
              <a:t>-tempo</a:t>
            </a:r>
            <a:endParaRPr lang="pt-PT" sz="40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Relatividade Geral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 princípio da Equivalência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Geometria como descrição da gravitação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As Equações de Einstein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sob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7175"/>
            <a:ext cx="76962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122" descr="eclipse-1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5400" smtClean="0">
                <a:solidFill>
                  <a:srgbClr val="FF0000"/>
                </a:solidFill>
                <a:latin typeface="Harlow Solid Italic" pitchFamily="82" charset="0"/>
              </a:rPr>
              <a:t>A Teoria da Relatividade</a:t>
            </a:r>
            <a:endParaRPr lang="en-US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4648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O Princípio Cosmológico</a:t>
            </a:r>
          </a:p>
          <a:p>
            <a:pPr eaLnBrk="1" hangingPunct="1"/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O </a:t>
            </a:r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Universo em expansão</a:t>
            </a:r>
          </a:p>
          <a:p>
            <a:pPr eaLnBrk="1" hangingPunct="1"/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Buracos Negros</a:t>
            </a:r>
          </a:p>
          <a:p>
            <a:pPr eaLnBrk="1" hangingPunct="1"/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Buracos de minhoca</a:t>
            </a:r>
            <a:endParaRPr lang="en-US" sz="40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215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Fim da Física Clássica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nimBg="1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eaLnBrk="1" hangingPunct="1"/>
            <a:r>
              <a:rPr lang="pt-BR" sz="8800" smtClean="0">
                <a:solidFill>
                  <a:srgbClr val="006600"/>
                </a:solidFill>
                <a:latin typeface="Harlow Solid Italic" pitchFamily="82" charset="0"/>
              </a:rPr>
              <a:t>As Maravilhas do Cosmos e sua Estrutura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Física Aristotélica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Atrito fazia parte integrante da descrição</a:t>
            </a:r>
          </a:p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A Terra era o Centro do Universo</a:t>
            </a:r>
          </a:p>
          <a:p>
            <a:r>
              <a:rPr lang="pt-BR" sz="3600" smtClean="0">
                <a:solidFill>
                  <a:srgbClr val="006600"/>
                </a:solidFill>
                <a:latin typeface="Harlow Solid Italic" pitchFamily="82" charset="0"/>
              </a:rPr>
              <a:t>Um corpo no vazio (vácuo) andaria em movimento eterno. Portanto, segundo Aristóteles, o vácuo </a:t>
            </a:r>
            <a:r>
              <a:rPr lang="pt-BR" sz="5400" smtClean="0">
                <a:solidFill>
                  <a:srgbClr val="C00000"/>
                </a:solidFill>
                <a:latin typeface="Harlow Solid Italic" pitchFamily="82" charset="0"/>
              </a:rPr>
              <a:t>não existe!</a:t>
            </a:r>
            <a:r>
              <a:rPr lang="pt-BR" sz="360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endParaRPr lang="pt-BR" sz="5400" smtClean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124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5334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0000"/>
                </a:solidFill>
                <a:latin typeface="Harlow Solid Italic" pitchFamily="82" charset="0"/>
              </a:rPr>
              <a:t>O Universo e suas partes</a:t>
            </a:r>
          </a:p>
        </p:txBody>
      </p:sp>
      <p:pic>
        <p:nvPicPr>
          <p:cNvPr id="281604" name="Picture 4" descr="ampliaç¦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57092"/>
            <a:ext cx="7848600" cy="60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5638800"/>
          </a:xfrm>
        </p:spPr>
        <p:txBody>
          <a:bodyPr/>
          <a:lstStyle/>
          <a:p>
            <a:pPr eaLnBrk="1" hangingPunct="1"/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A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Teoria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Quântica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em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seus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primórdios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.</a:t>
            </a:r>
            <a:endParaRPr lang="pt-PT" sz="8000" i="1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Teoria Clássica no Final do século XIX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6083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Acreditava-se em uma Ciência determinista e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infalivel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Acreditava-se que, a menos de pequenos problemas técnicos, o mundo estava ao alcance das mãos.</a:t>
            </a:r>
            <a:endParaRPr lang="pt-BR" dirty="0" smtClean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Corpo Negro</a:t>
            </a:r>
          </a:p>
        </p:txBody>
      </p:sp>
      <p:sp>
        <p:nvSpPr>
          <p:cNvPr id="46083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Um Corpo Negro é um forno quente.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Aquecido ele emite radiação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quantidade de radiação é prevista pela Mecânica Estatística Clássica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 resultado obtido pela física clássica é </a:t>
            </a:r>
            <a:r>
              <a:rPr lang="pt-BR" sz="4800" dirty="0" smtClean="0">
                <a:solidFill>
                  <a:srgbClr val="FF0000"/>
                </a:solidFill>
                <a:latin typeface="Harlow Solid Italic" pitchFamily="82" charset="0"/>
              </a:rPr>
              <a:t>incorreto</a:t>
            </a:r>
            <a:endParaRPr lang="pt-BR" sz="48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Corpo Negro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  <p:pic>
        <p:nvPicPr>
          <p:cNvPr id="6" name="Imagem 5" descr="303px-Blackbody-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41976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Corpo Negro</a:t>
            </a:r>
          </a:p>
        </p:txBody>
      </p:sp>
      <p:sp>
        <p:nvSpPr>
          <p:cNvPr id="46083" name="Espaço Reservado para Conteúdo 3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6482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Max Planck estudou o caso em um trabalho a primeira vista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despretencioso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Supôs que a energia dos fótons emitidos fosse proporcional à freqüência desses fótons, E=h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, onde h é uma constante a ser ajustada e  a freqüência dos fótons.</a:t>
            </a:r>
          </a:p>
          <a:p>
            <a:r>
              <a:rPr lang="pt-BR" sz="4000" dirty="0" smtClean="0">
                <a:solidFill>
                  <a:srgbClr val="C00000"/>
                </a:solidFill>
                <a:latin typeface="Harlow Solid Italic" pitchFamily="82" charset="0"/>
                <a:sym typeface="Mathematica1"/>
              </a:rPr>
              <a:t>Planck acertou em cheio e fez uma das maiores descobertas do século!</a:t>
            </a:r>
            <a:endParaRPr lang="pt-BR" sz="4000" dirty="0" smtClean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Efeito Fotoelétrico</a:t>
            </a:r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 Eletromagnetismo Clássico a luz é uma onda eletromagnética.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Isto significa que a quantidade de energia trazida por um raio luminoso depende apenas da intensidade luminosa.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Portanto não há pacotes mínimos de energia em um raio luminoso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Efeito Fotoelétrico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6083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Observa-se que, ao iluminar um certo material (um metal), há emissão de elétrons a partir de uma certa freqüência da radiação eletromagnética incidente.</a:t>
            </a:r>
          </a:p>
          <a:p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Philipp Eduard Anton von Lenard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observou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energia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dos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elétrons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emitidos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cresce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com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freqüência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(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ou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seja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, 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cor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)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luz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incidente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no metal.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Efeito Fotoelétrico</a:t>
            </a:r>
            <a:endParaRPr lang="pt-BR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449510" cy="442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260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  <a:p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Efeito Fotoelétrico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6083" name="Espaço Reservado para Conteúdo 3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Einstein explicou o fenômeno da seguinte maneira: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luz é composta de fótons. Apesar da energia total ser igual à intensidade luminosa, ela vem em pacotes, E= h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, onde h é a constante de Planck e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 a freqüência da luz.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É a mesma hipótese de quantização utilizada na explicação da radiação do Corpo Negro por Planck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44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Harlow Solid Italic" pitchFamily="82" charset="0"/>
              </a:rPr>
              <a:t>O olhar em direção aos Céus</a:t>
            </a:r>
            <a:endParaRPr lang="pt-PT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78179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  <a:solidFill>
            <a:schemeClr val="hlink"/>
          </a:solidFill>
          <a:ln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Vertente prática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Marcação do tempo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Colheitas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Previsões de fenômenos</a:t>
            </a:r>
            <a:endParaRPr lang="pt-PT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178180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810000" cy="4114800"/>
          </a:xfrm>
          <a:solidFill>
            <a:srgbClr val="FF99FF"/>
          </a:solidFill>
          <a:ln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Vertente mística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Visão universal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Compreensão do Início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Religiosidade e mitologia</a:t>
            </a:r>
            <a:endParaRPr lang="pt-PT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6149" name="Retângulo 4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  <p:bldP spid="178179" grpId="0" build="p" animBg="1" autoUpdateAnimBg="0" advAuto="0"/>
      <p:bldP spid="178180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Efeito Compton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 eletromagnetismo clássico, se uma onda eletromagnética “</a:t>
            </a:r>
            <a:r>
              <a:rPr lang="pt-BR" u="sng" dirty="0" smtClean="0">
                <a:solidFill>
                  <a:srgbClr val="FFC000"/>
                </a:solidFill>
                <a:latin typeface="Harlow Solid Italic" pitchFamily="82" charset="0"/>
              </a:rPr>
              <a:t>bater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” em uma partícula carregada, a previsão é que esta partícula se movimente reemitindo a luz com as mesmas características iniciais, ou seja, a mesma freqüência e a mesma intensidade (espalhamento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Thomson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).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Além disto, o elétron não se movimenta.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 Efeito foi observado por Arthur Holly Compton em 1923. Ganhou o prêmio Nobel em 1927.</a:t>
            </a:r>
            <a:endParaRPr lang="pt-BR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Efeito Compton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 que ocorre é que quando uma onda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onda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eletromagnética (luz) de determinada freqüência incide em um elétron, uma onda de freqüência </a:t>
            </a:r>
            <a:r>
              <a:rPr lang="pt-BR" sz="4400" dirty="0" smtClean="0">
                <a:solidFill>
                  <a:srgbClr val="FF99FF"/>
                </a:solidFill>
                <a:latin typeface="Harlow Solid Italic" pitchFamily="82" charset="0"/>
              </a:rPr>
              <a:t>menor</a:t>
            </a:r>
            <a:r>
              <a:rPr lang="pt-BR" sz="44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é reemitido.</a:t>
            </a:r>
            <a:endParaRPr lang="pt-BR" sz="4400" dirty="0" smtClean="0">
              <a:solidFill>
                <a:srgbClr val="FF99FF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Efeito Compton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191000" cy="497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Efeito Compton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O Efeito é explicado supondo-se novamente que a luz é composta por partículas (</a:t>
            </a:r>
            <a:r>
              <a:rPr lang="pt-BR" sz="4000" dirty="0" smtClean="0">
                <a:solidFill>
                  <a:srgbClr val="002060"/>
                </a:solidFill>
                <a:latin typeface="Harlow Solid Italic" pitchFamily="82" charset="0"/>
              </a:rPr>
              <a:t>fótons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) de energia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E= h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, onde h é a constante de Planck e  a freqüência da luz.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Temos novamente a </a:t>
            </a:r>
            <a:r>
              <a:rPr lang="pt-BR" dirty="0" smtClean="0">
                <a:solidFill>
                  <a:srgbClr val="FF6600"/>
                </a:solidFill>
                <a:latin typeface="Harlow Solid Italic" pitchFamily="82" charset="0"/>
                <a:sym typeface="Mathematica1"/>
              </a:rPr>
              <a:t>quantização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  <a:sym typeface="Mathematica1"/>
              </a:rPr>
              <a:t>.</a:t>
            </a:r>
            <a:endParaRPr lang="pt-BR" dirty="0" smtClean="0">
              <a:solidFill>
                <a:srgbClr val="FF99FF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Átomo de Hidrogênio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978" y="1905000"/>
            <a:ext cx="88800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Átomo de Hidrogênio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87680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As linhas espectrais de vários elementos é bem conhecida desde o século XIX.</a:t>
            </a:r>
          </a:p>
          <a:p>
            <a:r>
              <a:rPr lang="pt-BR" dirty="0" err="1" smtClean="0">
                <a:solidFill>
                  <a:srgbClr val="00B050"/>
                </a:solidFill>
                <a:latin typeface="Harlow Solid Italic" pitchFamily="82" charset="0"/>
              </a:rPr>
              <a:t>Rydberg</a:t>
            </a:r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 propôs uma fórmula simples para séries de linhas de emissão.</a:t>
            </a:r>
          </a:p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As várias fórmulas para linhas de emissão descrevem radiação emitida com freqüências bem definidas e simples, dadas em termos de números inteiros.</a:t>
            </a:r>
            <a:endParaRPr lang="pt-BR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O Átomo de Hidrogênio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Harlow Solid Italic" pitchFamily="82" charset="0"/>
              </a:rPr>
              <a:t>A </a:t>
            </a:r>
            <a:r>
              <a:rPr lang="en-US" b="1" dirty="0" err="1" smtClean="0">
                <a:solidFill>
                  <a:srgbClr val="00B050"/>
                </a:solidFill>
                <a:latin typeface="Harlow Solid Italic" pitchFamily="82" charset="0"/>
              </a:rPr>
              <a:t>fórmula</a:t>
            </a:r>
            <a:r>
              <a:rPr lang="en-US" b="1" dirty="0" smtClean="0">
                <a:solidFill>
                  <a:srgbClr val="00B050"/>
                </a:solidFill>
                <a:latin typeface="Harlow Solid Italic" pitchFamily="82" charset="0"/>
              </a:rPr>
              <a:t> de </a:t>
            </a:r>
            <a:r>
              <a:rPr lang="en-US" b="1" dirty="0" err="1" smtClean="0">
                <a:solidFill>
                  <a:srgbClr val="00B050"/>
                </a:solidFill>
                <a:latin typeface="Harlow Solid Italic" pitchFamily="82" charset="0"/>
              </a:rPr>
              <a:t>Rydberg</a:t>
            </a:r>
            <a:r>
              <a:rPr lang="en-US" b="1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Harlow Solid Italic" pitchFamily="82" charset="0"/>
              </a:rPr>
              <a:t>para</a:t>
            </a:r>
            <a:r>
              <a:rPr lang="en-US" b="1" dirty="0" smtClean="0">
                <a:solidFill>
                  <a:srgbClr val="00B050"/>
                </a:solidFill>
                <a:latin typeface="Harlow Solid Italic" pitchFamily="82" charset="0"/>
              </a:rPr>
              <a:t> o </a:t>
            </a:r>
            <a:r>
              <a:rPr lang="en-US" b="1" dirty="0" err="1" smtClean="0">
                <a:solidFill>
                  <a:srgbClr val="00B050"/>
                </a:solidFill>
                <a:latin typeface="Harlow Solid Italic" pitchFamily="82" charset="0"/>
              </a:rPr>
              <a:t>Hidrogênio</a:t>
            </a:r>
            <a:endParaRPr lang="en-US" b="1" dirty="0" smtClean="0">
              <a:solidFill>
                <a:srgbClr val="00B050"/>
              </a:solidFill>
              <a:latin typeface="Harlow Solid Italic" pitchFamily="8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1/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λ = 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H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(1/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 --1/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)</a:t>
            </a:r>
            <a:endParaRPr lang="en-US" dirty="0" smtClean="0">
              <a:solidFill>
                <a:srgbClr val="00B050"/>
              </a:solidFill>
              <a:latin typeface="Harlow Solid Italic" pitchFamily="8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λ é o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comprimento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de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onda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da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luz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, 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H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é a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chamada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constante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de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Rydberg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e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não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tem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interpretação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física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, a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não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ser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depois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da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Mecânica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Quântica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.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 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1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e 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são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inteiros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, 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1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&lt; </a:t>
            </a:r>
            <a:r>
              <a:rPr lang="en-US" i="1" dirty="0" smtClean="0">
                <a:solidFill>
                  <a:srgbClr val="00B050"/>
                </a:solidFill>
                <a:latin typeface="Harlow Solid Italic" pitchFamily="82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Harlow Solid Italic" pitchFamily="82" charset="0"/>
              </a:rPr>
              <a:t>2. 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Eram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conhecidas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como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séries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de Lyman (91 nm/UV )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Balmer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(364 nm,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vis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)  </a:t>
            </a:r>
            <a:r>
              <a:rPr lang="en-US" dirty="0" err="1" smtClean="0">
                <a:solidFill>
                  <a:srgbClr val="00B050"/>
                </a:solidFill>
                <a:latin typeface="Harlow Solid Italic" pitchFamily="82" charset="0"/>
              </a:rPr>
              <a:t>Paschen</a:t>
            </a:r>
            <a:r>
              <a:rPr lang="en-US" dirty="0" smtClean="0">
                <a:solidFill>
                  <a:srgbClr val="00B050"/>
                </a:solidFill>
                <a:latin typeface="Harlow Solid Italic" pitchFamily="82" charset="0"/>
              </a:rPr>
              <a:t>  (820 nm, IV)  etc.</a:t>
            </a:r>
            <a:endParaRPr lang="pt-BR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Rutherford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Era enormemente difícil compreender o átomo do ponto de vista clássico: uma partícula carregada girando em torno de um núcleo perde sua energia por radiação eletromagnética e cai no núcleo em bilionésimos de segundo!</a:t>
            </a:r>
            <a:endParaRPr lang="pt-BR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Rutherford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Uma possível saída seria se a matéria fosse composta por uma espécie de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geléia</a:t>
            </a:r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 de cargas.</a:t>
            </a:r>
          </a:p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Rutherford bombardeou folhas de ouro com partículas </a:t>
            </a:r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  <a:sym typeface="Mathematica1"/>
              </a:rPr>
              <a:t> (partículas carregadas; hoje sabemos serem formadas por 2 prótons e dois nêutrons, correspondendo ao núcleo de um átomo de Hélio).</a:t>
            </a:r>
            <a:endParaRPr lang="pt-BR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Rutherford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</a:rPr>
              <a:t>O que se mostrou é que as partículas </a:t>
            </a:r>
            <a:r>
              <a:rPr lang="pt-BR" dirty="0" smtClean="0">
                <a:solidFill>
                  <a:srgbClr val="00B050"/>
                </a:solidFill>
                <a:latin typeface="Harlow Solid Italic" pitchFamily="82" charset="0"/>
                <a:sym typeface="Mathematica1"/>
              </a:rPr>
              <a:t> batem no núcleo muito raramente e passam quase incólumes. Rutherford mostrou que elas sofrem uma deflexão no núcleo por uma força que decai com o inverso do quadrado da distância. Os elétrons estão bem separados.</a:t>
            </a:r>
            <a:endParaRPr lang="pt-BR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A Terra Plana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 cosmologia babilônica baseava-se sobre 2 santuários, Eridu (golfo) e Nipur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A Terra era considerada plana, cercada pelo Oceano</a:t>
            </a:r>
          </a:p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Harlow Solid Italic" pitchFamily="82" charset="0"/>
              </a:rPr>
              <a:t>Os mitos eram a fonte de inspiração</a:t>
            </a:r>
            <a:endParaRPr lang="pt-PT" sz="40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7172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Rutherford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553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Niels Bohr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4196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Niels Bohr imaginou o átomo de Hidrogênio como sendo formado por camadas discretas, com certos números inteiros característicos.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Cada </a:t>
            </a:r>
            <a:r>
              <a:rPr lang="pt-BR" dirty="0" smtClean="0">
                <a:solidFill>
                  <a:srgbClr val="FF6600"/>
                </a:solidFill>
                <a:latin typeface="Harlow Solid Italic" pitchFamily="82" charset="0"/>
              </a:rPr>
              <a:t>camada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corresponde a uma possível órbita no sentido clássico, mas há uma hipótese </a:t>
            </a:r>
            <a:r>
              <a:rPr lang="pt-BR" sz="4000" dirty="0" smtClean="0">
                <a:solidFill>
                  <a:srgbClr val="002060"/>
                </a:solidFill>
                <a:latin typeface="Harlow Solid Italic" pitchFamily="82" charset="0"/>
              </a:rPr>
              <a:t>essencial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e muito </a:t>
            </a:r>
            <a:r>
              <a:rPr lang="pt-BR" sz="4000" dirty="0" smtClean="0">
                <a:solidFill>
                  <a:srgbClr val="002060"/>
                </a:solidFill>
                <a:latin typeface="Harlow Solid Italic" pitchFamily="82" charset="0"/>
              </a:rPr>
              <a:t>estranha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: o elétron, por algum passe de mágica, não cai dentro do núcleo, podendo, no máximo, passar a outro nível.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Niels Bohr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77" y="1600200"/>
            <a:ext cx="84803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Átomo de </a:t>
            </a:r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Hidrogênio: Niels Bohr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466" y="2443163"/>
            <a:ext cx="6299934" cy="427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Primórdios: experimentos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situação no início da </a:t>
            </a:r>
            <a:r>
              <a:rPr lang="pt-BR" dirty="0" smtClean="0">
                <a:solidFill>
                  <a:srgbClr val="00B0F0"/>
                </a:solidFill>
                <a:latin typeface="Harlow Solid Italic" pitchFamily="82" charset="0"/>
              </a:rPr>
              <a:t>era quântica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foi muito desconcertante.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Havia sinais fortíssimos de que alguma coisa estava muito errada dentro da Física Clássica.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2672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Além das experiências citadas, havia previsões erradas que foram </a:t>
            </a:r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consertadas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pelo procedimento de quantização:</a:t>
            </a:r>
            <a:endParaRPr lang="pt-BR" dirty="0" smtClean="0">
              <a:solidFill>
                <a:srgbClr val="7030A0"/>
              </a:solidFill>
              <a:latin typeface="Harlow Solid Italic" pitchFamily="82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O cálculo do calor específico dos sólidos</a:t>
            </a:r>
          </a:p>
          <a:p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A emissão e absorção de luz</a:t>
            </a:r>
          </a:p>
          <a:p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A difração de elétrons</a:t>
            </a:r>
          </a:p>
          <a:p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A experiência de </a:t>
            </a:r>
            <a:r>
              <a:rPr lang="pt-BR" dirty="0" err="1" smtClean="0">
                <a:solidFill>
                  <a:srgbClr val="7030A0"/>
                </a:solidFill>
                <a:latin typeface="Harlow Solid Italic" pitchFamily="82" charset="0"/>
              </a:rPr>
              <a:t>Franck-Herz</a:t>
            </a:r>
            <a:r>
              <a:rPr lang="pt-BR" dirty="0" smtClean="0">
                <a:solidFill>
                  <a:srgbClr val="7030A0"/>
                </a:solidFill>
                <a:latin typeface="Harlow Solid Italic" pitchFamily="82" charset="0"/>
              </a:rPr>
              <a:t> com o mercúrio</a:t>
            </a:r>
            <a:endParaRPr lang="pt-BR" dirty="0" smtClean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</a:p>
          <a:p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Como em certas experiências a luz se comporta como partículas, e em outras, partículas se comportam como ondas, foi postulado que se pode estudar qualquer objeto elementar como onda ou como partícula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É a dualidade onda/partícula, enunciada por Louis de Broglie em 1924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Neste caso é natural a regra de quantização de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Bohr-Sommerfeld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: 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Uma partícula cabe em algum lugar, se o tamanho deste lugar for um número inteiro de semi-comprimentos de onda da partícula.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  <a:endParaRPr lang="pt-BR" sz="18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As regras de quantização levam a resultados corretos: átomo de Hidrogênio simplificado (não relativístico) correções relativísticas (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Sommerfeld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).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Vários outros problemas são resolvidos.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  <a:endParaRPr lang="pt-BR" sz="18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Procedimento de Quantização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 entanto havia uma urgente necessidade de se conhecer os mecanismos por traz das regras de quantização.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Afinal, porquê uma partícula se comporta ora como onda, ora como partícula?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Podemos compreender a Teoria dos Quanta?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velha Teoria dos Quanta</a:t>
            </a:r>
            <a:endParaRPr lang="pt-BR" sz="18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Harlow Solid Italic" pitchFamily="82" charset="0"/>
              </a:rPr>
              <a:t>Mitos</a:t>
            </a:r>
            <a:endParaRPr lang="pt-PT" sz="540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Caos juntou-se a Nix (noite): filhos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Erebo (escuridão) casou-se com Nix: Eter (luz) e Hemera (dia)</a:t>
            </a:r>
          </a:p>
          <a:p>
            <a:pPr eaLnBrk="1" hangingPunct="1"/>
            <a:r>
              <a:rPr lang="en-US" sz="3600" smtClean="0">
                <a:solidFill>
                  <a:srgbClr val="006600"/>
                </a:solidFill>
                <a:latin typeface="Harlow Solid Italic" pitchFamily="82" charset="0"/>
              </a:rPr>
              <a:t>Hemera e seu filho Eros criaram Pontus (Mar) e Gaia (Terra) que gerou o Céu (Urano)</a:t>
            </a:r>
            <a:endParaRPr lang="pt-PT" sz="360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8196" name="Retângulo 3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5638800"/>
          </a:xfrm>
        </p:spPr>
        <p:txBody>
          <a:bodyPr/>
          <a:lstStyle/>
          <a:p>
            <a:pPr eaLnBrk="1" hangingPunct="1"/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O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Mundo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Probabilístico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da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Mecânica</a:t>
            </a:r>
            <a:r>
              <a:rPr lang="en-US" sz="8000" i="1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8000" i="1" dirty="0" err="1" smtClean="0">
                <a:solidFill>
                  <a:srgbClr val="006600"/>
                </a:solidFill>
                <a:latin typeface="Harlow Solid Italic" pitchFamily="82" charset="0"/>
              </a:rPr>
              <a:t>Quântica</a:t>
            </a:r>
            <a:endParaRPr lang="pt-PT" sz="8000" i="1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A Equação de Schrödinger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Não havendo teoria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predecessora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que descrevesse os fenômenos apresentados além dos argumentos ad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hoc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, a construção de uma </a:t>
            </a:r>
            <a:r>
              <a:rPr lang="pt-BR" sz="4000" dirty="0" smtClean="0">
                <a:solidFill>
                  <a:srgbClr val="7030A0"/>
                </a:solidFill>
                <a:latin typeface="Harlow Solid Italic" pitchFamily="82" charset="0"/>
              </a:rPr>
              <a:t>Teoria Quântica</a:t>
            </a:r>
            <a:r>
              <a:rPr lang="pt-BR" sz="4000" dirty="0" smtClean="0">
                <a:solidFill>
                  <a:srgbClr val="002060"/>
                </a:solidFill>
                <a:latin typeface="Harlow Solid Italic" pitchFamily="82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deve ser feita ponto a ponto com algumas poucas premissas:</a:t>
            </a:r>
          </a:p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Explicar os fenômenos apresentados</a:t>
            </a:r>
          </a:p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Não contradizer a física clássica onde ela (a física clássica) for correta, como nos fenômenos macroscópicos.</a:t>
            </a:r>
            <a:endParaRPr lang="pt-BR" sz="4000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A Equação de Schrödinger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Para isto lança-se mão de uma função que descreve a energia do sistema, a chamada função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Hamiltoniano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Por analogia se requer que haja uma função que obedeça a uma equação tal que, a ação do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Hamiltoniano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sobre esta função seja a energia física.</a:t>
            </a:r>
            <a:endParaRPr lang="pt-BR" dirty="0" smtClean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  <a:latin typeface="Harlow Solid Italic" pitchFamily="82" charset="0"/>
              </a:rPr>
              <a:t>A Equação de Schrödinger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Quando descoberta, em 1925 por Erwin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Schrödinger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, não se sabia o que a função assim obtida descrevia.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Sabia-se apenas que as energias assim obtidas eram as energias correspondentes ao átomo de Bohr se o procedimento fosse ali aplicado.</a:t>
            </a:r>
            <a:endParaRPr lang="pt-BR" dirty="0" smtClean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Equação de </a:t>
            </a:r>
            <a:r>
              <a:rPr lang="pt-BR" dirty="0" err="1" smtClean="0">
                <a:solidFill>
                  <a:srgbClr val="FF0000"/>
                </a:solidFill>
                <a:latin typeface="Harlow Solid Italic" pitchFamily="82" charset="0"/>
              </a:rPr>
              <a:t>Schrödinger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C00000"/>
                </a:solidFill>
                <a:latin typeface="Harlow Solid Italic" pitchFamily="82" charset="0"/>
              </a:rPr>
              <a:t>Assim, sabia-se uma equação, tirava-se uma solução, mas não se sabia o significado das partes, nem o porquê do procedimento!!!</a:t>
            </a:r>
            <a:endParaRPr lang="pt-BR" sz="4000" dirty="0" smtClean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Mecânica de Matrizes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Pouco tempo antes, Werner Heisenberg estudava as raias espectrais emitidas por átomos e tentava uma formulação onde todos os elementos que constavam naquela formulação fossem mensuráveis.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Ele conseguiu escrever a dinâmica em termos de matrizes, cujos índices são os estados (discretos) do átomo.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Mecânica de Matrizes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Matrizes são tabelas de números. Pode-se efetuar a multiplicação destes elementos e o resultado é uma outra matriz: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            x            =  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95400" y="3581400"/>
          <a:ext cx="10668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667000" y="3581400"/>
          <a:ext cx="914400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"/>
                <a:gridCol w="457200"/>
              </a:tblGrid>
              <a:tr h="342900">
                <a:tc>
                  <a:txBody>
                    <a:bodyPr/>
                    <a:lstStyle/>
                    <a:p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</a:t>
                      </a:r>
                      <a:endParaRPr lang="pt-BR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67200" y="3581400"/>
          <a:ext cx="205740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8700"/>
                <a:gridCol w="1028700"/>
              </a:tblGrid>
              <a:tr h="457200">
                <a:tc>
                  <a:txBody>
                    <a:bodyPr/>
                    <a:lstStyle/>
                    <a:p>
                      <a:r>
                        <a:rPr lang="pt-BR" dirty="0" smtClean="0"/>
                        <a:t>AE-BG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AF-BH</a:t>
                      </a:r>
                      <a:endParaRPr lang="pt-B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pt-BR" dirty="0" smtClean="0"/>
                        <a:t>CE-DG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CF-DH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Mecânica de Matrizes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Note-se que o produto depende da ordem: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XY é diferente de YX 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Cada objeto físico é representado por uma destas matrizes.</a:t>
            </a:r>
          </a:p>
          <a:p>
            <a:r>
              <a:rPr lang="pt-BR" sz="4000" dirty="0" smtClean="0">
                <a:solidFill>
                  <a:srgbClr val="006600"/>
                </a:solidFill>
                <a:latin typeface="Harlow Solid Italic" pitchFamily="82" charset="0"/>
              </a:rPr>
              <a:t>Como conseqüência, a ordem das medidas importa para o resultado!!!</a:t>
            </a:r>
            <a:endParaRPr lang="pt-BR" sz="4000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Mecânica de Matrizes de Heisenberg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Outra conseqüência de fundamental importância é que há pares de grandezas que não podem se medidas simultaneamente. São grandezas complementares.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A Mecânica de Matrizes de Heisenberg: princípio da incerteza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83820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posição e a velocidade (</a:t>
            </a:r>
            <a:r>
              <a:rPr lang="pt-BR" sz="2400" dirty="0" smtClean="0">
                <a:solidFill>
                  <a:srgbClr val="FF6600"/>
                </a:solidFill>
                <a:latin typeface="Harlow Solid Italic" pitchFamily="82" charset="0"/>
              </a:rPr>
              <a:t>de fato o momento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) de uma partícula não podem ser medidos simultaneamente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energia e o tempo não podem ser medidos simultaneamente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Há uma série de pares de grandezas que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não podem ser medidas simultaneamente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Gaia 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Urano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geraram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os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12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Titãs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, entre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eles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Harlow Solid Italic" pitchFamily="82" charset="0"/>
              </a:rPr>
              <a:t>Cronos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e Rhea, 3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ciclopes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três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gigantes</a:t>
            </a:r>
            <a:endParaRPr lang="en-US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Farta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apetite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sexual de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Urano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, Gaia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pediu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ajuda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aos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filhos</a:t>
            </a:r>
            <a:endParaRPr lang="en-US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4800" dirty="0" err="1" smtClean="0">
                <a:solidFill>
                  <a:srgbClr val="C00000"/>
                </a:solidFill>
                <a:latin typeface="Harlow Solid Italic" pitchFamily="82" charset="0"/>
              </a:rPr>
              <a:t>Cronos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castrou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Urano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que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amaldiçoou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o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filho</a:t>
            </a:r>
            <a:endParaRPr lang="en-US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Dos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testículos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Urano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nasceu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Afrodite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, de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seu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sangue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, as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Erínias</a:t>
            </a:r>
            <a:endParaRPr lang="en-US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4800" dirty="0" err="1" smtClean="0">
                <a:solidFill>
                  <a:srgbClr val="C00000"/>
                </a:solidFill>
                <a:latin typeface="Harlow Solid Italic" pitchFamily="82" charset="0"/>
              </a:rPr>
              <a:t>Cronos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casou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-se com Rhea.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Comia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seus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filhos</a:t>
            </a:r>
            <a:endParaRPr lang="en-US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Zeus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foi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salvo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por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Rhea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sendo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Harlow Solid Italic" pitchFamily="82" charset="0"/>
              </a:rPr>
              <a:t>criado</a:t>
            </a:r>
            <a:r>
              <a:rPr lang="en-US" dirty="0" smtClean="0">
                <a:solidFill>
                  <a:srgbClr val="006600"/>
                </a:solidFill>
                <a:latin typeface="Harlow Solid Italic" pitchFamily="82" charset="0"/>
              </a:rPr>
              <a:t> no Monte Ida</a:t>
            </a:r>
            <a:endParaRPr lang="pt-PT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 autoUpdateAnimBg="0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Spin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spin pode ser entendido como uma rotação intrínseca.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No entanto, a interação física do spin, que é um pequeno ímã, só pode ser compreendida pela mecânica quântica.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spin quântico do elétron só pode estar em dois possíveis estados em relação a um eixo: </a:t>
            </a:r>
            <a:r>
              <a:rPr lang="pt-BR" sz="4800" dirty="0" smtClean="0">
                <a:solidFill>
                  <a:srgbClr val="C00000"/>
                </a:solidFill>
                <a:latin typeface="Harlow Solid Italic" pitchFamily="82" charset="0"/>
              </a:rPr>
              <a:t>para cima ou para baixo</a:t>
            </a:r>
            <a:endParaRPr lang="pt-BR" sz="4800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rgbClr val="C00000"/>
                </a:solidFill>
                <a:latin typeface="Harlow Solid Italic" pitchFamily="82" charset="0"/>
              </a:rPr>
              <a:t>Spin</a:t>
            </a:r>
            <a:endParaRPr lang="pt-BR" sz="5400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3657600"/>
          </a:xfrm>
        </p:spPr>
        <p:txBody>
          <a:bodyPr/>
          <a:lstStyle/>
          <a:p>
            <a:r>
              <a:rPr lang="pt-BR" sz="4000" dirty="0" smtClean="0">
                <a:solidFill>
                  <a:srgbClr val="002060"/>
                </a:solidFill>
                <a:latin typeface="Harlow Solid Italic" pitchFamily="82" charset="0"/>
              </a:rPr>
              <a:t>Se o spin estiver em um campo magnético (digamos para cima), ele segue o sentido de aumento do valor do campo no caso dele estar para cima, e o sentido inverso se estiver para baixo.</a:t>
            </a:r>
            <a:endParaRPr lang="pt-BR" sz="4000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Experiência de Stern Gerlach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pic>
        <p:nvPicPr>
          <p:cNvPr id="4" name="Imagem 3" descr="800px-Sg-seq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8524750" cy="4038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Em busca de uma Teoria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experiência de Stern-Gerlach nos diz que medir em uma direção interfere com medir em outra direção.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equação de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Schrödinger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nos fornece uma </a:t>
            </a:r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função de onda.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De alguma forma ela deve fornecer informação sobre a localização da partícula ou suas características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Em busca de uma Teoria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A Mecânica de Matrizes de Heisenberg nos diz que grandezas diferentes por vezes obedecem a uma álgebra complicada, não são simplesmente números corriqueiros. Daí vem a idéia de que as grandezas não podem ser simultaneamente mensuradas.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Harlow Solid Italic" pitchFamily="82" charset="0"/>
              </a:rPr>
              <a:t>Em busca de uma Teoria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Há novos elementos, como o spin, que se parecem com suas contrapartidas clássicas, os movimentos de rotação, mas cujas propriedades são estranhamente diferentes. 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Há fatores numéricos diferentes, que não podem ser compreendidos.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  <a:latin typeface="Calibri" pitchFamily="34" charset="0"/>
              </a:rPr>
              <a:t>A Mecânica Quântica</a:t>
            </a:r>
            <a:endParaRPr lang="pt-BR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Sucesso da Mecânica Quântica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Mecânica Quântica é uma Teoria cujo sucesso dificilmente será igualado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explicação quântica é universal: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Nos fenômenos quotidianos vale a Mecânica Clássica, que decorre da Mecânica Quântica em limites apropriados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Sucesso da Mecânica Quântica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 muito pequeno a teoria quântica se mostrou correta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Para o Universo como um todo conseguimos explicar a evolução desde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trilionésimos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de segundos após o Big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Bang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até hoje (15 bilhões de anos)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eletrodinâmica quântica tem precisão de uma parte em 10 bilhões. A teoria passou à frente da experiência.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tecnologia faz sucesso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Tecnologia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6482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Semicondutores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Indústria fina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Computadores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Miniaturização, nanotecnologia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Técnicas de baixas temperaturas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Filmes finos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Energia nuclear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Eletrônica fina</a:t>
            </a:r>
          </a:p>
          <a:p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Tecnologia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6482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Tecnologia espacial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Novos materiais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30 % </a:t>
            </a:r>
            <a:r>
              <a:rPr lang="pt-BR" sz="5400" dirty="0" smtClean="0">
                <a:solidFill>
                  <a:srgbClr val="FF0000"/>
                </a:solidFill>
                <a:latin typeface="Harlow Solid Italic" pitchFamily="82" charset="0"/>
              </a:rPr>
              <a:t>(a terça parte!)</a:t>
            </a:r>
            <a:r>
              <a:rPr lang="pt-BR" sz="54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do produto interno bruto americano depende de resultados da Mecânica Quântica.</a:t>
            </a:r>
            <a:endParaRPr lang="pt-BR" dirty="0" smtClean="0">
              <a:solidFill>
                <a:srgbClr val="FF0000"/>
              </a:solidFill>
              <a:latin typeface="Harlow Solid Italic" pitchFamily="82" charset="0"/>
            </a:endParaRPr>
          </a:p>
          <a:p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80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Zeus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retorna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exila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Harlow Solid Italic" pitchFamily="82" charset="0"/>
              </a:rPr>
              <a:t>Cronos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Titãs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no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Tártaro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casa-se com Hera 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abre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a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época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dos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deuses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Olímpicos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.</a:t>
            </a:r>
          </a:p>
          <a:p>
            <a:pPr eaLnBrk="1" hangingPunct="1"/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Gerou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filhos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filhas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deuses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mortais</a:t>
            </a:r>
            <a:endParaRPr lang="en-US" sz="3600" dirty="0" smtClean="0">
              <a:solidFill>
                <a:srgbClr val="006600"/>
              </a:solidFill>
              <a:latin typeface="Harlow Solid Italic" pitchFamily="82" charset="0"/>
            </a:endParaRPr>
          </a:p>
          <a:p>
            <a:pPr eaLnBrk="1" hangingPunct="1"/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Estas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histórias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ricas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detalhes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mostram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partes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do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psiquismo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humano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e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sua</a:t>
            </a:r>
            <a:r>
              <a:rPr lang="en-US" sz="3600" dirty="0" smtClean="0">
                <a:solidFill>
                  <a:srgbClr val="006600"/>
                </a:solidFill>
                <a:latin typeface="Harlow Solid Italic" pitchFamily="8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Harlow Solid Italic" pitchFamily="82" charset="0"/>
              </a:rPr>
              <a:t>busca</a:t>
            </a:r>
            <a:endParaRPr lang="pt-PT" sz="3600" dirty="0" smtClean="0">
              <a:solidFill>
                <a:srgbClr val="006600"/>
              </a:solidFill>
              <a:latin typeface="Harlow Solid Italic" pitchFamily="82" charset="0"/>
            </a:endParaRPr>
          </a:p>
        </p:txBody>
      </p:sp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0" y="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Introdução Geral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 autoUpdateAnimBg="0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Sucesso da Mecânica Quântica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A Mecânica Quântica, ao fundir-se com a Teoria da Relatividade gerou a Teoria Quântica de Campos que descreve as Partículas Elementares, constituintes do Universo.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Muitas Partículas previstas foram encontradas:</a:t>
            </a:r>
          </a:p>
          <a:p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Antipartículas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(Dirac)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Neutrinos (Fermi)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Partículas da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I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nteração Nuclear (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Gell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Mann)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Partículas da Interação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Eletrofraca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 (Salam, Weinberg, </a:t>
            </a:r>
            <a:r>
              <a:rPr lang="pt-BR" dirty="0" err="1" smtClean="0">
                <a:solidFill>
                  <a:srgbClr val="006600"/>
                </a:solidFill>
                <a:latin typeface="Harlow Solid Italic" pitchFamily="82" charset="0"/>
              </a:rPr>
              <a:t>Rubia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)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Sucesso da Mecânica Quântica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Descrição do Universo primordial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Explicação da abundância de Matéria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Explicação de aspectos das interações fraca, eletromagnética e forte</a:t>
            </a:r>
          </a:p>
          <a:p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Comportamento quântico da luz: lasers e outros aspectos teóricos essenciais da Mecânica Quântica.</a:t>
            </a:r>
            <a:endParaRPr lang="pt-BR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5638800"/>
          </a:xfrm>
        </p:spPr>
        <p:txBody>
          <a:bodyPr/>
          <a:lstStyle/>
          <a:p>
            <a:r>
              <a:rPr lang="pt-BR" sz="8000" dirty="0" smtClean="0">
                <a:solidFill>
                  <a:srgbClr val="006600"/>
                </a:solidFill>
                <a:latin typeface="Harlow Solid Italic" pitchFamily="82" charset="0"/>
              </a:rPr>
              <a:t>O Problema da Interpretação da Mecânica Quântica</a:t>
            </a:r>
            <a:endParaRPr lang="pt-BR" sz="8000" dirty="0">
              <a:solidFill>
                <a:srgbClr val="0066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que significam as grandezas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Na física clássica sabemos exatamente o que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medimos e o que vemos.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Um relógio e uma régua são os elementos básicos de um físico no âmbito da Mecânica Clássica.</a:t>
            </a:r>
          </a:p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Como na Mecânica Quântica os objetos básicos são matrizes, ou pior ainda, operadores, então pode-se (e deve-se) perguntar qual o significado das grandezas.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O que significam as grandezas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O fato é que após anos de intensos debates entre figuras distintas dentro da física, Bohr, Heisenberg,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Schrödinger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, Einstein, Wigner, </a:t>
            </a:r>
            <a:r>
              <a:rPr lang="pt-BR" dirty="0" err="1" smtClean="0">
                <a:solidFill>
                  <a:srgbClr val="002060"/>
                </a:solidFill>
                <a:latin typeface="Harlow Solid Italic" pitchFamily="82" charset="0"/>
              </a:rPr>
              <a:t>von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</a:rPr>
              <a:t> Neumann e tantos outros, baseados em extenuantes experiências e discussões, chegou-se a uma interpretação que traduz de modo simples os resultados experimentais.</a:t>
            </a:r>
            <a:endParaRPr lang="pt-BR" dirty="0">
              <a:solidFill>
                <a:srgbClr val="00206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interferência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0"/>
            <a:ext cx="46919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probabilística: interferência</a:t>
            </a:r>
            <a:endParaRPr lang="pt-BR" sz="40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5791200" cy="546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Interferência de ondas de Matéria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Como ondas de matéria comportam-se como ondas (experiência de difração de elétrons) então a matéria interfere.</a:t>
            </a: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Probabilidade: </a:t>
            </a:r>
            <a:r>
              <a:rPr lang="pt-BR" sz="5400" dirty="0" smtClean="0">
                <a:solidFill>
                  <a:srgbClr val="C00000"/>
                </a:solidFill>
                <a:latin typeface="Harlow Solid Italic" pitchFamily="82" charset="0"/>
              </a:rPr>
              <a:t>sempre se soma!</a:t>
            </a:r>
            <a:endParaRPr lang="pt-BR" dirty="0" smtClean="0">
              <a:solidFill>
                <a:srgbClr val="0070C0"/>
              </a:solidFill>
              <a:latin typeface="Harlow Solid Italic" pitchFamily="82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Ondas quânticas são como ondas luminosas: interferem-se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construtiva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 ou </a:t>
            </a:r>
            <a:r>
              <a:rPr lang="pt-BR" dirty="0" smtClean="0">
                <a:solidFill>
                  <a:srgbClr val="006600"/>
                </a:solidFill>
                <a:latin typeface="Harlow Solid Italic" pitchFamily="82" charset="0"/>
              </a:rPr>
              <a:t>destrutivamente</a:t>
            </a:r>
            <a:r>
              <a:rPr lang="pt-BR" dirty="0" smtClean="0">
                <a:solidFill>
                  <a:srgbClr val="0070C0"/>
                </a:solidFill>
                <a:latin typeface="Harlow Solid Italic" pitchFamily="82" charset="0"/>
              </a:rPr>
              <a:t>.</a:t>
            </a:r>
            <a:endParaRPr lang="pt-BR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91000"/>
          </a:xfrm>
        </p:spPr>
        <p:txBody>
          <a:bodyPr/>
          <a:lstStyle/>
          <a:p>
            <a:r>
              <a:rPr lang="pt-BR" dirty="0" smtClean="0">
                <a:latin typeface="Harlow Solid Italic" pitchFamily="82" charset="0"/>
              </a:rPr>
              <a:t>As soluções que se acham resolvendo-se a equação de </a:t>
            </a:r>
            <a:r>
              <a:rPr lang="pt-BR" dirty="0" err="1" smtClean="0">
                <a:latin typeface="Harlow Solid Italic" pitchFamily="82" charset="0"/>
              </a:rPr>
              <a:t>Schrödinger</a:t>
            </a:r>
            <a:r>
              <a:rPr lang="pt-BR" dirty="0" smtClean="0">
                <a:latin typeface="Harlow Solid Italic" pitchFamily="82" charset="0"/>
              </a:rPr>
              <a:t> são funções complexas, e podem ser interpretadas como ondas.</a:t>
            </a:r>
          </a:p>
          <a:p>
            <a:r>
              <a:rPr lang="pt-BR" dirty="0" smtClean="0">
                <a:latin typeface="Harlow Solid Italic" pitchFamily="82" charset="0"/>
              </a:rPr>
              <a:t>É natural a interpretação de ondas de probabilidade.</a:t>
            </a:r>
          </a:p>
          <a:p>
            <a:r>
              <a:rPr lang="pt-BR" dirty="0" smtClean="0">
                <a:latin typeface="Harlow Solid Italic" pitchFamily="82" charset="0"/>
              </a:rPr>
              <a:t>Por serem complexas, e havendo interferência tanto construtiva como destrutiva, a interpretação deve ser mais sofisticada</a:t>
            </a:r>
            <a:endParaRPr lang="pt-BR" dirty="0"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Harlow Solid Italic" pitchFamily="82" charset="0"/>
              </a:rPr>
              <a:t>Interpretação probabilística</a:t>
            </a:r>
            <a:endParaRPr lang="pt-B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91000"/>
          </a:xfrm>
        </p:spPr>
        <p:txBody>
          <a:bodyPr/>
          <a:lstStyle/>
          <a:p>
            <a:r>
              <a:rPr lang="pt-BR" dirty="0" smtClean="0">
                <a:latin typeface="Harlow Solid Italic" pitchFamily="82" charset="0"/>
              </a:rPr>
              <a:t>Assim sendo, tomemos a solução </a:t>
            </a:r>
            <a:r>
              <a:rPr lang="pt-BR" dirty="0" smtClean="0">
                <a:latin typeface="Harlow Solid Italic" pitchFamily="82" charset="0"/>
                <a:sym typeface="Mathematica1"/>
              </a:rPr>
              <a:t>(</a:t>
            </a:r>
            <a:r>
              <a:rPr lang="pt-BR" dirty="0" smtClean="0">
                <a:solidFill>
                  <a:srgbClr val="FF6600"/>
                </a:solidFill>
                <a:latin typeface="Harlow Solid Italic" pitchFamily="82" charset="0"/>
                <a:sym typeface="Mathematica1"/>
              </a:rPr>
              <a:t>x</a:t>
            </a:r>
            <a:r>
              <a:rPr lang="pt-BR" dirty="0" smtClean="0">
                <a:latin typeface="Harlow Solid Italic" pitchFamily="82" charset="0"/>
                <a:sym typeface="Mathematica1"/>
              </a:rPr>
              <a:t>,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arlow Solid Italic" pitchFamily="82" charset="0"/>
                <a:sym typeface="Mathematica1"/>
              </a:rPr>
              <a:t>t</a:t>
            </a:r>
            <a:r>
              <a:rPr lang="pt-BR" dirty="0" smtClean="0">
                <a:latin typeface="Harlow Solid Italic" pitchFamily="82" charset="0"/>
                <a:sym typeface="Mathematica1"/>
              </a:rPr>
              <a:t>) da equação de </a:t>
            </a:r>
            <a:r>
              <a:rPr lang="pt-BR" dirty="0" err="1" smtClean="0">
                <a:latin typeface="Harlow Solid Italic" pitchFamily="82" charset="0"/>
                <a:sym typeface="Mathematica1"/>
              </a:rPr>
              <a:t>Schrödinger</a:t>
            </a:r>
            <a:endParaRPr lang="pt-BR" dirty="0" smtClean="0">
              <a:latin typeface="Harlow Solid Italic" pitchFamily="82" charset="0"/>
              <a:sym typeface="Mathematica1"/>
            </a:endParaRPr>
          </a:p>
          <a:p>
            <a:r>
              <a:rPr lang="pt-BR" dirty="0" smtClean="0">
                <a:latin typeface="Harlow Solid Italic" pitchFamily="82" charset="0"/>
                <a:sym typeface="Mathematica1"/>
              </a:rPr>
              <a:t>O quadrado do tamanho dela é interpretado como a probabilidade de se 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  <a:sym typeface="Mathematica1"/>
              </a:rPr>
              <a:t>encontrar</a:t>
            </a:r>
            <a:r>
              <a:rPr lang="pt-BR" dirty="0" smtClean="0">
                <a:latin typeface="Harlow Solid Italic" pitchFamily="82" charset="0"/>
                <a:sym typeface="Mathematica1"/>
              </a:rPr>
              <a:t> alguma coisa com as características </a:t>
            </a:r>
            <a:r>
              <a:rPr lang="pt-BR" dirty="0" smtClean="0">
                <a:solidFill>
                  <a:srgbClr val="FF6600"/>
                </a:solidFill>
                <a:latin typeface="Harlow Solid Italic" pitchFamily="82" charset="0"/>
                <a:sym typeface="Mathematica1"/>
              </a:rPr>
              <a:t>x</a:t>
            </a:r>
            <a:r>
              <a:rPr lang="pt-BR" dirty="0" smtClean="0">
                <a:latin typeface="Harlow Solid Italic" pitchFamily="82" charset="0"/>
                <a:sym typeface="Mathematica1"/>
              </a:rPr>
              <a:t> e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arlow Solid Italic" pitchFamily="82" charset="0"/>
                <a:sym typeface="Mathematica1"/>
              </a:rPr>
              <a:t>t</a:t>
            </a:r>
            <a:r>
              <a:rPr lang="pt-BR" dirty="0" smtClean="0">
                <a:solidFill>
                  <a:srgbClr val="002060"/>
                </a:solidFill>
                <a:latin typeface="Harlow Solid Italic" pitchFamily="82" charset="0"/>
                <a:sym typeface="Mathematica1"/>
              </a:rPr>
              <a:t>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Harlow Solid Italic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alibri" pitchFamily="34" charset="0"/>
              </a:rPr>
              <a:t>Interpretação da Teoria Quântica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99CC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CAE2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FF3399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26776</TotalTime>
  <Words>5135</Words>
  <Application>Microsoft PowerPoint</Application>
  <PresentationFormat>Apresentação na tela (4:3)</PresentationFormat>
  <Paragraphs>580</Paragraphs>
  <Slides>144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144</vt:i4>
      </vt:variant>
    </vt:vector>
  </HeadingPairs>
  <TitlesOfParts>
    <vt:vector size="152" baseType="lpstr">
      <vt:lpstr>Algerian</vt:lpstr>
      <vt:lpstr>Arial</vt:lpstr>
      <vt:lpstr>Times New Roman</vt:lpstr>
      <vt:lpstr>Calibri</vt:lpstr>
      <vt:lpstr>Harlow Solid Italic</vt:lpstr>
      <vt:lpstr>Verdana</vt:lpstr>
      <vt:lpstr>SymbolPi</vt:lpstr>
      <vt:lpstr>Default Design</vt:lpstr>
      <vt:lpstr>Mecânica Quântica</vt:lpstr>
      <vt:lpstr>Os Gregos e a Física Aristotélica</vt:lpstr>
      <vt:lpstr>Aristóteles</vt:lpstr>
      <vt:lpstr>Física Aristotélica</vt:lpstr>
      <vt:lpstr>O olhar em direção aos Céus</vt:lpstr>
      <vt:lpstr>A Terra Plana</vt:lpstr>
      <vt:lpstr>Mitos</vt:lpstr>
      <vt:lpstr>Slide 8</vt:lpstr>
      <vt:lpstr>Slide 9</vt:lpstr>
      <vt:lpstr>A Terra Redonda</vt:lpstr>
      <vt:lpstr>Movimentos do Sol</vt:lpstr>
      <vt:lpstr>Movimentos do Sol</vt:lpstr>
      <vt:lpstr>Movimentos da Lua</vt:lpstr>
      <vt:lpstr>As Medidas de Tempo</vt:lpstr>
      <vt:lpstr>Medidas de Tempo</vt:lpstr>
      <vt:lpstr>Medidas de Tempo</vt:lpstr>
      <vt:lpstr>Movimento das Estrelas</vt:lpstr>
      <vt:lpstr>A Esfera Celeste</vt:lpstr>
      <vt:lpstr>Medidas de Distância</vt:lpstr>
      <vt:lpstr>Calendários</vt:lpstr>
      <vt:lpstr>Calendário Juliano</vt:lpstr>
      <vt:lpstr>A Revolução de Copérnico e a Ciência Clássica</vt:lpstr>
      <vt:lpstr>O Problema do Calendário</vt:lpstr>
      <vt:lpstr>Copérnico  *1473  +1543</vt:lpstr>
      <vt:lpstr>Calendário Gregoriano</vt:lpstr>
      <vt:lpstr>Estações do Ano (Sul) e Movimento da Terra</vt:lpstr>
      <vt:lpstr>Tycho Brahe *1546  +1601</vt:lpstr>
      <vt:lpstr>Johannes Kepler *1571  +1630</vt:lpstr>
      <vt:lpstr>Galileo Galilei *1564  +1642</vt:lpstr>
      <vt:lpstr>Isaac Newton *1642 +1727</vt:lpstr>
      <vt:lpstr>Em direção à Modernidade: a queda da Física Clássica </vt:lpstr>
      <vt:lpstr>O Eletromagnetismo</vt:lpstr>
      <vt:lpstr>Incompatibilidade entre o Eletromagnetismo e a Mecânica Clássica</vt:lpstr>
      <vt:lpstr>Relatividade Especial</vt:lpstr>
      <vt:lpstr>Relatividade Geral</vt:lpstr>
      <vt:lpstr>Slide 36</vt:lpstr>
      <vt:lpstr>Slide 37</vt:lpstr>
      <vt:lpstr>A Teoria da Relatividade</vt:lpstr>
      <vt:lpstr>As Maravilhas do Cosmos e sua Estrutura</vt:lpstr>
      <vt:lpstr>O Universo e suas partes</vt:lpstr>
      <vt:lpstr>A Teoria Quântica em seus primórdios.</vt:lpstr>
      <vt:lpstr>Teoria Clássica no Final do século XIX</vt:lpstr>
      <vt:lpstr>O Corpo Negro</vt:lpstr>
      <vt:lpstr>O Corpo Negro</vt:lpstr>
      <vt:lpstr>O Corpo Negro</vt:lpstr>
      <vt:lpstr>O Efeito Fotoelétrico</vt:lpstr>
      <vt:lpstr>O Efeito Fotoelétrico</vt:lpstr>
      <vt:lpstr>O Efeito Fotoelétrico</vt:lpstr>
      <vt:lpstr>O Efeito Fotoelétrico</vt:lpstr>
      <vt:lpstr>O Efeito Compton</vt:lpstr>
      <vt:lpstr>O Efeito Compton</vt:lpstr>
      <vt:lpstr>O Efeito Compton</vt:lpstr>
      <vt:lpstr>O Efeito Compton</vt:lpstr>
      <vt:lpstr>O Átomo de Hidrogênio</vt:lpstr>
      <vt:lpstr>O Átomo de Hidrogênio</vt:lpstr>
      <vt:lpstr>O Átomo de Hidrogênio</vt:lpstr>
      <vt:lpstr>O Átomo de Hidrogênio: Rutherford</vt:lpstr>
      <vt:lpstr>O Átomo de Hidrogênio: Rutherford</vt:lpstr>
      <vt:lpstr>O Átomo de Hidrogênio: Rutherford</vt:lpstr>
      <vt:lpstr>O Átomo de Hidrogênio: Rutherford</vt:lpstr>
      <vt:lpstr>O Átomo de Hidrogênio: Niels Bohr</vt:lpstr>
      <vt:lpstr>O Átomo de Hidrogênio: Niels Bohr</vt:lpstr>
      <vt:lpstr>O Átomo de Hidrogênio: Niels Bohr</vt:lpstr>
      <vt:lpstr>Procedimento de Quantização</vt:lpstr>
      <vt:lpstr>Procedimento de Quantização</vt:lpstr>
      <vt:lpstr>Procedimento de Quantização</vt:lpstr>
      <vt:lpstr>Procedimento de Quantização</vt:lpstr>
      <vt:lpstr>Procedimento de Quantização</vt:lpstr>
      <vt:lpstr>Procedimento de Quantização</vt:lpstr>
      <vt:lpstr>O Mundo Probabilístico da Mecânica Quântica</vt:lpstr>
      <vt:lpstr>A Equação de Schrödinger</vt:lpstr>
      <vt:lpstr>A Equação de Schrödinger</vt:lpstr>
      <vt:lpstr>A Equação de Schrödinger</vt:lpstr>
      <vt:lpstr>A Equação de Schrödinger</vt:lpstr>
      <vt:lpstr>A Mecânica de Matrizes de Heisenberg</vt:lpstr>
      <vt:lpstr>A Mecânica de Matrizes de Heisenberg</vt:lpstr>
      <vt:lpstr>A Mecânica de Matrizes de Heisenberg</vt:lpstr>
      <vt:lpstr>A Mecânica de Matrizes de Heisenberg</vt:lpstr>
      <vt:lpstr>A Mecânica de Matrizes de Heisenberg: princípio da incerteza</vt:lpstr>
      <vt:lpstr>Spin</vt:lpstr>
      <vt:lpstr>Spin</vt:lpstr>
      <vt:lpstr>Experiência de Stern Gerlach</vt:lpstr>
      <vt:lpstr>Em busca de uma Teoria</vt:lpstr>
      <vt:lpstr>Em busca de uma Teoria</vt:lpstr>
      <vt:lpstr>Em busca de uma Teoria</vt:lpstr>
      <vt:lpstr>O Sucesso da Mecânica Quântica</vt:lpstr>
      <vt:lpstr>O Sucesso da Mecânica Quântica</vt:lpstr>
      <vt:lpstr>Tecnologia</vt:lpstr>
      <vt:lpstr>Tecnologia</vt:lpstr>
      <vt:lpstr>O Sucesso da Mecânica Quântica</vt:lpstr>
      <vt:lpstr>O Sucesso da Mecânica Quântica</vt:lpstr>
      <vt:lpstr>O Problema da Interpretação da Mecânica Quântica</vt:lpstr>
      <vt:lpstr>O que significam as grandezas</vt:lpstr>
      <vt:lpstr>O que significam as grandezas</vt:lpstr>
      <vt:lpstr>Interpretação probabilística: interferência</vt:lpstr>
      <vt:lpstr>Interpretação probabilística: interferência</vt:lpstr>
      <vt:lpstr>Interferência de ondas de Matéria</vt:lpstr>
      <vt:lpstr>Interpretação probabilística</vt:lpstr>
      <vt:lpstr>Interpretação probabilística</vt:lpstr>
      <vt:lpstr>Interpretação probabilística: conseqüências</vt:lpstr>
      <vt:lpstr>Interpretação probabilística: conseqüências</vt:lpstr>
      <vt:lpstr>Interpretação probabilística: conseqüências</vt:lpstr>
      <vt:lpstr>Interpretação probabilística: conseqüências</vt:lpstr>
      <vt:lpstr>Interpretação probabilística: conseqüências</vt:lpstr>
      <vt:lpstr>Interpretação probabilística: conseqüências</vt:lpstr>
      <vt:lpstr>Interpretação probabilística: conseqüências</vt:lpstr>
      <vt:lpstr>A Questão da Medida</vt:lpstr>
      <vt:lpstr>O gato de Schrödinger</vt:lpstr>
      <vt:lpstr>O gato de Schrödinger</vt:lpstr>
      <vt:lpstr>Somas sobre trajetórias</vt:lpstr>
      <vt:lpstr>Trajetórias-1</vt:lpstr>
      <vt:lpstr>Trajetórias-2</vt:lpstr>
      <vt:lpstr>Trajetórias-3</vt:lpstr>
      <vt:lpstr>Trajetórias-4</vt:lpstr>
      <vt:lpstr>Trajetórias-5</vt:lpstr>
      <vt:lpstr>Slide 116</vt:lpstr>
      <vt:lpstr>O papel essencial do observador</vt:lpstr>
      <vt:lpstr>Mecânica Quântica</vt:lpstr>
      <vt:lpstr>Mecânica Quântica</vt:lpstr>
      <vt:lpstr>Questões de Interpretação</vt:lpstr>
      <vt:lpstr>Realismo e o problema Mente Corpo</vt:lpstr>
      <vt:lpstr>Realismo e o problema Mente Corpo</vt:lpstr>
      <vt:lpstr>Realismo e o problema Mente Corpo</vt:lpstr>
      <vt:lpstr>Realismo e o problema Mente Corpo</vt:lpstr>
      <vt:lpstr>Realismo e o problema Mente Corpo</vt:lpstr>
      <vt:lpstr>Realismo e o problema Mente Corpo</vt:lpstr>
      <vt:lpstr>Realismo e idealismo</vt:lpstr>
      <vt:lpstr>Realismo e idealismo</vt:lpstr>
      <vt:lpstr>Realismo e idealismo</vt:lpstr>
      <vt:lpstr>Slide 130</vt:lpstr>
      <vt:lpstr>Slide 131</vt:lpstr>
      <vt:lpstr>Slide 132</vt:lpstr>
      <vt:lpstr>O Mundo Novo: a Teoria Quântica da Gravitação, o Tempo aquém do início e a Criação </vt:lpstr>
      <vt:lpstr>A Teoria Quântica da Gravitação</vt:lpstr>
      <vt:lpstr>Teoria de Cordas</vt:lpstr>
      <vt:lpstr>Teoria de Cordas</vt:lpstr>
      <vt:lpstr>Teoria das Cordas</vt:lpstr>
      <vt:lpstr>Como na arte, temos um universo multidimensional!</vt:lpstr>
      <vt:lpstr>Criação quântica de universos</vt:lpstr>
      <vt:lpstr>Universos podem ser criados? </vt:lpstr>
      <vt:lpstr>Slide 141</vt:lpstr>
      <vt:lpstr>Universos podem ser criados!</vt:lpstr>
      <vt:lpstr>O que aprendemos</vt:lpstr>
      <vt:lpstr>Problemas e Perspectivas</vt:lpstr>
    </vt:vector>
  </TitlesOfParts>
  <Company>Instituto de Física - 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Universo e a Mecânica Quântica</dc:title>
  <dc:creator>Elcio Abdalla</dc:creator>
  <cp:lastModifiedBy>Elcio Abdalla</cp:lastModifiedBy>
  <cp:revision>257</cp:revision>
  <dcterms:created xsi:type="dcterms:W3CDTF">2000-11-20T17:14:20Z</dcterms:created>
  <dcterms:modified xsi:type="dcterms:W3CDTF">2008-10-10T17:07:48Z</dcterms:modified>
</cp:coreProperties>
</file>